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43"/>
  </p:notesMasterIdLst>
  <p:handoutMasterIdLst>
    <p:handoutMasterId r:id="rId44"/>
  </p:handoutMasterIdLst>
  <p:sldIdLst>
    <p:sldId id="279" r:id="rId3"/>
    <p:sldId id="322" r:id="rId4"/>
    <p:sldId id="280" r:id="rId5"/>
    <p:sldId id="361" r:id="rId6"/>
    <p:sldId id="332" r:id="rId7"/>
    <p:sldId id="360" r:id="rId8"/>
    <p:sldId id="333" r:id="rId9"/>
    <p:sldId id="370" r:id="rId10"/>
    <p:sldId id="295" r:id="rId11"/>
    <p:sldId id="349" r:id="rId12"/>
    <p:sldId id="336" r:id="rId13"/>
    <p:sldId id="329" r:id="rId14"/>
    <p:sldId id="369" r:id="rId15"/>
    <p:sldId id="330" r:id="rId16"/>
    <p:sldId id="334" r:id="rId17"/>
    <p:sldId id="372" r:id="rId18"/>
    <p:sldId id="338" r:id="rId19"/>
    <p:sldId id="293" r:id="rId20"/>
    <p:sldId id="291" r:id="rId21"/>
    <p:sldId id="339" r:id="rId22"/>
    <p:sldId id="345" r:id="rId23"/>
    <p:sldId id="340" r:id="rId24"/>
    <p:sldId id="341" r:id="rId25"/>
    <p:sldId id="342" r:id="rId26"/>
    <p:sldId id="343" r:id="rId27"/>
    <p:sldId id="344" r:id="rId28"/>
    <p:sldId id="354" r:id="rId29"/>
    <p:sldId id="366" r:id="rId30"/>
    <p:sldId id="367" r:id="rId31"/>
    <p:sldId id="365" r:id="rId32"/>
    <p:sldId id="364" r:id="rId33"/>
    <p:sldId id="368" r:id="rId34"/>
    <p:sldId id="355" r:id="rId35"/>
    <p:sldId id="356" r:id="rId36"/>
    <p:sldId id="357" r:id="rId37"/>
    <p:sldId id="273" r:id="rId38"/>
    <p:sldId id="373" r:id="rId39"/>
    <p:sldId id="359" r:id="rId40"/>
    <p:sldId id="314" r:id="rId41"/>
    <p:sldId id="358" r:id="rId42"/>
  </p:sldIdLst>
  <p:sldSz cx="9144000" cy="5143500" type="screen16x9"/>
  <p:notesSz cx="6858000" cy="9144000"/>
  <p:embeddedFontLst>
    <p:embeddedFont>
      <p:font typeface="AkayaKanadaka" panose="02010502080401010103" pitchFamily="2" charset="77"/>
      <p:regular r:id="rId45"/>
    </p:embeddedFont>
    <p:embeddedFont>
      <p:font typeface="Helvetica Neue" panose="02000503000000020004" pitchFamily="2" charset="0"/>
      <p:regular r:id="rId46"/>
      <p:bold r:id="rId47"/>
      <p:italic r:id="rId48"/>
      <p:boldItalic r:id="rId49"/>
    </p:embeddedFont>
    <p:embeddedFont>
      <p:font typeface="Tw Cen MT" panose="020B0602020104020603" pitchFamily="34" charset="77"/>
      <p:regular r:id="rId50"/>
      <p:bold r:id="rId51"/>
      <p:italic r:id="rId52"/>
      <p:boldItalic r:id="rId53"/>
    </p:embeddedFont>
    <p:embeddedFont>
      <p:font typeface="Wix Madefor Display" panose="020B0503020203020203" pitchFamily="34" charset="0"/>
      <p:regular r:id="rId54"/>
      <p:bold r:id="rId55"/>
    </p:embeddedFont>
    <p:embeddedFont>
      <p:font typeface="Wix Madefor Display App" panose="020B0503020203020203" pitchFamily="34" charset="0"/>
      <p:regular r:id="rId56"/>
      <p:bold r:id="rId57"/>
    </p:embeddedFont>
    <p:embeddedFont>
      <p:font typeface="Wix Madefor Text" panose="020B0503020203020203" pitchFamily="34" charset="0"/>
      <p:regular r:id="rId58"/>
      <p:bold r:id="rId59"/>
      <p:italic r:id="rId60"/>
      <p:boldItalic r:id="rId61"/>
    </p:embeddedFont>
    <p:embeddedFont>
      <p:font typeface="Wix Madefor Text App" panose="020B0503020203020203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69">
          <p15:clr>
            <a:srgbClr val="9AA0A6"/>
          </p15:clr>
        </p15:guide>
        <p15:guide id="2" orient="horz" pos="680">
          <p15:clr>
            <a:srgbClr val="9AA0A6"/>
          </p15:clr>
        </p15:guide>
        <p15:guide id="3" orient="horz" pos="320">
          <p15:clr>
            <a:srgbClr val="9AA0A6"/>
          </p15:clr>
        </p15:guide>
        <p15:guide id="4" orient="horz" pos="2822">
          <p15:clr>
            <a:srgbClr val="9AA0A6"/>
          </p15:clr>
        </p15:guide>
        <p15:guide id="5" orient="horz" pos="1196">
          <p15:clr>
            <a:srgbClr val="9AA0A6"/>
          </p15:clr>
        </p15:guide>
        <p15:guide id="6" pos="386">
          <p15:clr>
            <a:srgbClr val="9AA0A6"/>
          </p15:clr>
        </p15:guide>
        <p15:guide id="7" pos="5472">
          <p15:clr>
            <a:srgbClr val="9AA0A6"/>
          </p15:clr>
        </p15:guide>
        <p15:guide id="8" orient="horz" pos="844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5A"/>
    <a:srgbClr val="405B9B"/>
    <a:srgbClr val="E8272C"/>
    <a:srgbClr val="FFFFFF"/>
    <a:srgbClr val="EBEEF2"/>
    <a:srgbClr val="000000"/>
    <a:srgbClr val="F5962E"/>
    <a:srgbClr val="EBEF4C"/>
    <a:srgbClr val="5CC363"/>
    <a:srgbClr val="2B4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4FAD11-E0DB-4A0E-98A8-714C2957B0C1}">
  <a:tblStyle styleId="{074FAD11-E0DB-4A0E-98A8-714C2957B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2"/>
    <p:restoredTop sz="90592"/>
  </p:normalViewPr>
  <p:slideViewPr>
    <p:cSldViewPr snapToGrid="0">
      <p:cViewPr varScale="1">
        <p:scale>
          <a:sx n="160" d="100"/>
          <a:sy n="160" d="100"/>
        </p:scale>
        <p:origin x="176" y="472"/>
      </p:cViewPr>
      <p:guideLst>
        <p:guide pos="469"/>
        <p:guide orient="horz" pos="680"/>
        <p:guide orient="horz" pos="320"/>
        <p:guide orient="horz" pos="2822"/>
        <p:guide orient="horz" pos="1196"/>
        <p:guide pos="386"/>
        <p:guide pos="5472"/>
        <p:guide orient="horz" pos="8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7" d="100"/>
          <a:sy n="137" d="100"/>
        </p:scale>
        <p:origin x="35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ED00D3-530B-DA4B-9DF5-C7AA343BF1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B871C-97B3-8649-911F-09C343FDBE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8D613-DD6D-684A-86D1-93353FEECB40}" type="datetimeFigureOut">
              <a:rPr lang="en-IL" smtClean="0"/>
              <a:t>24/08/2022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94E3C-9B23-F04F-B50F-EC83AFCEFB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BE297-31EF-0A4A-AF1D-914C3A26B7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1E88F-0BFE-A940-9615-C38BD3C8FD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7187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a1a2af6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38a1a2af6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062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fdc9e7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5fdc9e7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5717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76c9e5089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c76c9e5089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222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76c9e5089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c76c9e5089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121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a1a2af6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38a1a2af6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836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b4790cd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b4790cd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999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fdc9e7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5fdc9e7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330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76c9e5089_2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76c9e5089_2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218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9760440d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e9760440d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38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428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033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210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201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3728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671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76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62603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26589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46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76c9e5089_2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76c9e5089_2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76c9e5089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c76c9e5089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278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a1a2af64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8a1a2af64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98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a1a2af64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8a1a2af64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590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a1a2af64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8a1a2af64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a1a2af64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8a1a2af64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0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58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25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83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728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657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a1a2af6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38a1a2af6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 Half">
  <p:cSld name="Gray Half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572001" y="-4700"/>
            <a:ext cx="4608512" cy="5168737"/>
          </a:xfrm>
          <a:prstGeom prst="rect">
            <a:avLst/>
          </a:prstGeom>
          <a:solidFill>
            <a:srgbClr val="733C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Half">
  <p:cSld name="Gray Half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4572001" y="-4700"/>
            <a:ext cx="4608600" cy="5168700"/>
          </a:xfrm>
          <a:prstGeom prst="rect">
            <a:avLst/>
          </a:prstGeom>
          <a:solidFill>
            <a:srgbClr val="2030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all">
  <p:cSld name="Purple all">
    <p:bg>
      <p:bgPr>
        <a:solidFill>
          <a:srgbClr val="733CA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all ">
  <p:cSld name="Purple all_1">
    <p:bg>
      <p:bgPr>
        <a:solidFill>
          <a:srgbClr val="20303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">
  <p:cSld name="BLANK_5">
    <p:bg>
      <p:bgPr>
        <a:solidFill>
          <a:srgbClr val="20303C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20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7347" y="50104"/>
            <a:ext cx="1512002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63;p66">
            <a:extLst>
              <a:ext uri="{FF2B5EF4-FFF2-40B4-BE49-F238E27FC236}">
                <a16:creationId xmlns:a16="http://schemas.microsoft.com/office/drawing/2014/main" id="{BA779396-4CFF-2044-B1E4-CAEF162AE317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">
  <p:cSld name="BLANK_6">
    <p:bg>
      <p:bgPr>
        <a:solidFill>
          <a:srgbClr val="20303C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21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" name="Google Shape;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6347" y="50104"/>
            <a:ext cx="1512002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">
  <p:cSld name="BLANK_5_1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22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" name="Google Shape;6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6832" y="50104"/>
            <a:ext cx="1512002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63;p66">
            <a:extLst>
              <a:ext uri="{FF2B5EF4-FFF2-40B4-BE49-F238E27FC236}">
                <a16:creationId xmlns:a16="http://schemas.microsoft.com/office/drawing/2014/main" id="{407790BB-1C5C-7B41-89BA-06B457549789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">
  <p:cSld name="BLANK_5_1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24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8514" y="60457"/>
            <a:ext cx="1412826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5;p62">
            <a:extLst>
              <a:ext uri="{FF2B5EF4-FFF2-40B4-BE49-F238E27FC236}">
                <a16:creationId xmlns:a16="http://schemas.microsoft.com/office/drawing/2014/main" id="{BFF5F7DC-8961-C142-8836-BF6B9A79E51E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3">
  <p:cSld name="BLANK_5_1_2_1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sldNum" idx="12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6"/>
          <p:cNvSpPr/>
          <p:nvPr/>
        </p:nvSpPr>
        <p:spPr>
          <a:xfrm>
            <a:off x="0" y="500"/>
            <a:ext cx="3069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26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" name="Google Shape;8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3 1">
  <p:cSld name="BLANK_5_1_2_1_3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8514" y="60457"/>
            <a:ext cx="1412826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7"/>
          <p:cNvSpPr txBox="1">
            <a:spLocks noGrp="1"/>
          </p:cNvSpPr>
          <p:nvPr>
            <p:ph type="sldNum" idx="12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27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27"/>
          <p:cNvSpPr/>
          <p:nvPr/>
        </p:nvSpPr>
        <p:spPr>
          <a:xfrm>
            <a:off x="0" y="500"/>
            <a:ext cx="3069000" cy="5143500"/>
          </a:xfrm>
          <a:prstGeom prst="rect">
            <a:avLst/>
          </a:prstGeom>
          <a:solidFill>
            <a:srgbClr val="203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">
  <p:cSld name="BLANK_5_1_2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/>
          <p:nvPr userDrawn="1"/>
        </p:nvSpPr>
        <p:spPr>
          <a:xfrm>
            <a:off x="6093562" y="524600"/>
            <a:ext cx="3054288" cy="46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" name="Google Shape;93;p28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4" name="Google Shape;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578" y="60447"/>
            <a:ext cx="1410459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3;p66">
            <a:extLst>
              <a:ext uri="{FF2B5EF4-FFF2-40B4-BE49-F238E27FC236}">
                <a16:creationId xmlns:a16="http://schemas.microsoft.com/office/drawing/2014/main" id="{DDCE8F00-7270-D246-99A3-EBFD1A3E404A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solidFill>
                <a:schemeClr val="bg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 2">
  <p:cSld name="BLANK_5_1_2_1_2_4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/>
          <p:nvPr/>
        </p:nvSpPr>
        <p:spPr>
          <a:xfrm>
            <a:off x="5155150" y="524600"/>
            <a:ext cx="3992700" cy="46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29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" name="Google Shape;9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 1">
  <p:cSld name="BLANK_5_1_2_1_2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0"/>
          <p:cNvSpPr/>
          <p:nvPr userDrawn="1"/>
        </p:nvSpPr>
        <p:spPr>
          <a:xfrm>
            <a:off x="6078850" y="524600"/>
            <a:ext cx="3069000" cy="46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30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578" y="60447"/>
            <a:ext cx="1410459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 1 2">
  <p:cSld name="BLANK_5_1_2_1_2_3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/>
          <p:nvPr/>
        </p:nvSpPr>
        <p:spPr>
          <a:xfrm>
            <a:off x="6078850" y="524600"/>
            <a:ext cx="3069000" cy="4619400"/>
          </a:xfrm>
          <a:prstGeom prst="rect">
            <a:avLst/>
          </a:prstGeom>
          <a:solidFill>
            <a:srgbClr val="203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31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6" name="Google Shape;10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8514" y="60457"/>
            <a:ext cx="1412826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3;p66">
            <a:extLst>
              <a:ext uri="{FF2B5EF4-FFF2-40B4-BE49-F238E27FC236}">
                <a16:creationId xmlns:a16="http://schemas.microsoft.com/office/drawing/2014/main" id="{089120C0-1480-794E-8FF7-408E529F106C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solidFill>
                <a:schemeClr val="tx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 1 1">
  <p:cSld name="BLANK_5_1_2_1_2_3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/>
          <p:nvPr/>
        </p:nvSpPr>
        <p:spPr>
          <a:xfrm>
            <a:off x="6078850" y="524600"/>
            <a:ext cx="3069000" cy="46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" name="Google Shape;109;p32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0" name="Google Shape;11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1 1">
  <p:cSld name="BLANK_5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34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34"/>
          <p:cNvCxnSpPr/>
          <p:nvPr/>
        </p:nvCxnSpPr>
        <p:spPr>
          <a:xfrm>
            <a:off x="5159775" y="524600"/>
            <a:ext cx="0" cy="461940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" name="Google Shape;1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8514" y="60457"/>
            <a:ext cx="1412826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5;p62">
            <a:extLst>
              <a:ext uri="{FF2B5EF4-FFF2-40B4-BE49-F238E27FC236}">
                <a16:creationId xmlns:a16="http://schemas.microsoft.com/office/drawing/2014/main" id="{3A62D4FE-C4FB-174C-A8F8-8984C047C1A3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1 2">
  <p:cSld name="BLANK_5_1_1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35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35"/>
          <p:cNvCxnSpPr/>
          <p:nvPr/>
        </p:nvCxnSpPr>
        <p:spPr>
          <a:xfrm>
            <a:off x="5159775" y="524600"/>
            <a:ext cx="0" cy="46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" name="Google Shape;12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1 2 1">
  <p:cSld name="BLANK_5_1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36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1">
  <p:cSld name="BLANK_7"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 txBox="1">
            <a:spLocks noGrp="1"/>
          </p:cNvSpPr>
          <p:nvPr>
            <p:ph type="sldNum" idx="12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" name="Google Shape;131;p38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2" name="Google Shape;132;p38"/>
          <p:cNvPicPr preferRelativeResize="0"/>
          <p:nvPr/>
        </p:nvPicPr>
        <p:blipFill rotWithShape="1">
          <a:blip r:embed="rId2">
            <a:alphaModFix/>
          </a:blip>
          <a:srcRect t="1662" b="1672"/>
          <a:stretch/>
        </p:blipFill>
        <p:spPr>
          <a:xfrm>
            <a:off x="7292199" y="207512"/>
            <a:ext cx="252346" cy="10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rame">
  <p:cSld name="Purple fram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9"/>
          <p:cNvSpPr/>
          <p:nvPr/>
        </p:nvSpPr>
        <p:spPr>
          <a:xfrm>
            <a:off x="149550" y="149400"/>
            <a:ext cx="8845200" cy="4844700"/>
          </a:xfrm>
          <a:prstGeom prst="rect">
            <a:avLst/>
          </a:prstGeom>
          <a:solidFill>
            <a:srgbClr val="733C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B909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rame">
  <p:cSld name="Gray Fram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/>
          <p:nvPr/>
        </p:nvSpPr>
        <p:spPr>
          <a:xfrm>
            <a:off x="149550" y="149400"/>
            <a:ext cx="8845200" cy="4844700"/>
          </a:xfrm>
          <a:prstGeom prst="rect">
            <a:avLst/>
          </a:prstGeom>
          <a:solidFill>
            <a:srgbClr val="203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B909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1 1 1 1">
  <p:cSld name="BLANK_5_1_1_1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"/>
          <p:cNvSpPr txBox="1">
            <a:spLocks noGrp="1"/>
          </p:cNvSpPr>
          <p:nvPr>
            <p:ph type="sldNum" idx="12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41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0" name="Google Shape;140;p41"/>
          <p:cNvPicPr preferRelativeResize="0"/>
          <p:nvPr/>
        </p:nvPicPr>
        <p:blipFill rotWithShape="1">
          <a:blip r:embed="rId2">
            <a:alphaModFix/>
          </a:blip>
          <a:srcRect t="1662" b="1672"/>
          <a:stretch/>
        </p:blipFill>
        <p:spPr>
          <a:xfrm>
            <a:off x="8469224" y="207512"/>
            <a:ext cx="252346" cy="10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1"/>
          <p:cNvSpPr/>
          <p:nvPr/>
        </p:nvSpPr>
        <p:spPr>
          <a:xfrm>
            <a:off x="0" y="500"/>
            <a:ext cx="306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2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381216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9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3" r:id="rId21"/>
    <p:sldLayoutId id="2147483684" r:id="rId22"/>
    <p:sldLayoutId id="2147483685" r:id="rId23"/>
    <p:sldLayoutId id="2147483686" r:id="rId24"/>
    <p:sldLayoutId id="214748368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2056/what-are-mvp-and-mvc-and-what-is-the-difference" TargetMode="External"/><Relationship Id="rId3" Type="http://schemas.openxmlformats.org/officeDocument/2006/relationships/hyperlink" Target="https://www.youtube.com/watch?v=nYkdrAPrdcw" TargetMode="External"/><Relationship Id="rId7" Type="http://schemas.openxmlformats.org/officeDocument/2006/relationships/hyperlink" Target="https://www.reddit.com/r/programming/comments/25nrb5/comment/chj2fzc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infoq.com/news/2014/05/facebook-mvc-flux/" TargetMode="External"/><Relationship Id="rId5" Type="http://schemas.openxmlformats.org/officeDocument/2006/relationships/hyperlink" Target="http://ceur-ws.org/Vol-610/paper11.pdf" TargetMode="External"/><Relationship Id="rId10" Type="http://schemas.openxmlformats.org/officeDocument/2006/relationships/hyperlink" Target="https://youtube.com/watch?v=xsSnOQynTHs" TargetMode="External"/><Relationship Id="rId4" Type="http://schemas.openxmlformats.org/officeDocument/2006/relationships/hyperlink" Target="https://www.martinfowler.com/eaaDev/uiArchs.html#Model-view-presentermvp" TargetMode="External"/><Relationship Id="rId9" Type="http://schemas.openxmlformats.org/officeDocument/2006/relationships/hyperlink" Target="https://github.com/facebook/flux/tree/main/examples/flux-concep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/>
          <p:nvPr/>
        </p:nvSpPr>
        <p:spPr>
          <a:xfrm>
            <a:off x="356825" y="3133100"/>
            <a:ext cx="501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"/>
          <p:cNvSpPr txBox="1"/>
          <p:nvPr/>
        </p:nvSpPr>
        <p:spPr>
          <a:xfrm>
            <a:off x="612687" y="1899200"/>
            <a:ext cx="50091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Origins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356" name="Google Shape;356;p65"/>
          <p:cNvSpPr txBox="1"/>
          <p:nvPr/>
        </p:nvSpPr>
        <p:spPr>
          <a:xfrm>
            <a:off x="1137048" y="4245833"/>
            <a:ext cx="269279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Israel Zablianov, Fed @ Premium</a:t>
            </a:r>
            <a:endParaRPr sz="1200" b="1" dirty="0">
              <a:solidFill>
                <a:srgbClr val="FFFFFF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sp>
        <p:nvSpPr>
          <p:cNvPr id="358" name="Google Shape;358;p65"/>
          <p:cNvSpPr txBox="1"/>
          <p:nvPr/>
        </p:nvSpPr>
        <p:spPr>
          <a:xfrm>
            <a:off x="632299" y="3456800"/>
            <a:ext cx="455622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dirty="0">
                <a:solidFill>
                  <a:schemeClr val="lt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history behind the popular library</a:t>
            </a:r>
            <a:endParaRPr sz="1800" dirty="0">
              <a:solidFill>
                <a:schemeClr val="lt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pic>
        <p:nvPicPr>
          <p:cNvPr id="12" name="Google Shape;701;p100">
            <a:extLst>
              <a:ext uri="{FF2B5EF4-FFF2-40B4-BE49-F238E27FC236}">
                <a16:creationId xmlns:a16="http://schemas.microsoft.com/office/drawing/2014/main" id="{4B0C41DA-D625-1E42-B394-9281BFB584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75" y="923877"/>
            <a:ext cx="7143777" cy="33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5B62A8-B7BD-FF4C-891B-64E83CA89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7926" t="4055" r="17912" b="33151"/>
          <a:stretch/>
        </p:blipFill>
        <p:spPr>
          <a:xfrm>
            <a:off x="665344" y="4242135"/>
            <a:ext cx="471704" cy="461636"/>
          </a:xfrm>
          <a:prstGeom prst="ellipse">
            <a:avLst/>
          </a:prstGeom>
          <a:ln>
            <a:solidFill>
              <a:schemeClr val="tx2"/>
            </a:solidFill>
          </a:ln>
          <a:effectLst>
            <a:glow>
              <a:srgbClr val="9ACD4C"/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0;p77">
            <a:extLst>
              <a:ext uri="{FF2B5EF4-FFF2-40B4-BE49-F238E27FC236}">
                <a16:creationId xmlns:a16="http://schemas.microsoft.com/office/drawing/2014/main" id="{0C71F3E1-7256-9E4F-BDC7-6C7465F4EAE7}"/>
              </a:ext>
            </a:extLst>
          </p:cNvPr>
          <p:cNvSpPr/>
          <p:nvPr/>
        </p:nvSpPr>
        <p:spPr>
          <a:xfrm>
            <a:off x="6312877" y="551676"/>
            <a:ext cx="2831123" cy="457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lt1"/>
              </a:buClr>
              <a:buSzPts val="1600"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View</a:t>
            </a:r>
            <a:r>
              <a:rPr lang="en-US" sz="1200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– </a:t>
            </a:r>
          </a:p>
          <a:p>
            <a:pPr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Responsible for rendering a UI presentation of the model</a:t>
            </a:r>
          </a:p>
          <a:p>
            <a:pPr>
              <a:buClr>
                <a:schemeClr val="lt1"/>
              </a:buClr>
              <a:buSzPts val="1600"/>
            </a:pPr>
            <a:endParaRPr lang="en-US"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  <a:p>
            <a:pPr>
              <a:buClr>
                <a:schemeClr val="lt1"/>
              </a:buClr>
              <a:buSzPts val="1600"/>
            </a:pPr>
            <a:endParaRPr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  <a:p>
            <a:pPr>
              <a:buClr>
                <a:schemeClr val="lt1"/>
              </a:buClr>
              <a:buSzPts val="1600"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Controller</a:t>
            </a:r>
            <a:r>
              <a:rPr lang="en-US" sz="1200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– </a:t>
            </a:r>
          </a:p>
          <a:p>
            <a:pPr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Responsible for handling view events</a:t>
            </a:r>
          </a:p>
          <a:p>
            <a:pPr>
              <a:buClr>
                <a:schemeClr val="lt1"/>
              </a:buClr>
              <a:buSzPts val="1600"/>
            </a:pPr>
            <a:endParaRPr lang="en-US"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  <a:p>
            <a:pPr>
              <a:buClr>
                <a:schemeClr val="lt1"/>
              </a:buClr>
              <a:buSzPts val="1600"/>
            </a:pPr>
            <a:endParaRPr lang="en-US"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  <a:p>
            <a:r>
              <a:rPr lang="en-US" sz="2000" b="1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Model</a:t>
            </a:r>
            <a:r>
              <a:rPr lang="en-US" sz="105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 – </a:t>
            </a:r>
          </a:p>
          <a:p>
            <a:r>
              <a:rPr lang="en-US" sz="16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Responsible</a:t>
            </a:r>
            <a:r>
              <a:rPr lang="en-IL" sz="16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 for managing application domain data</a:t>
            </a:r>
          </a:p>
          <a:p>
            <a:pPr>
              <a:buClr>
                <a:schemeClr val="lt1"/>
              </a:buClr>
              <a:buSzPts val="1600"/>
            </a:pPr>
            <a:endParaRPr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0E1DF8-8929-D941-95EE-61707C03F200}"/>
              </a:ext>
            </a:extLst>
          </p:cNvPr>
          <p:cNvGrpSpPr/>
          <p:nvPr/>
        </p:nvGrpSpPr>
        <p:grpSpPr>
          <a:xfrm rot="16200000" flipH="1" flipV="1">
            <a:off x="4034742" y="2791639"/>
            <a:ext cx="1147001" cy="209838"/>
            <a:chOff x="3887900" y="1306812"/>
            <a:chExt cx="2213996" cy="55440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DFEB50-D1F8-5D47-87CE-5FA7D1CFB8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061581" y="280515"/>
              <a:ext cx="0" cy="208063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A26DCBEA-8795-FA46-B63F-9B36EC4C49B3}"/>
                </a:ext>
              </a:extLst>
            </p:cNvPr>
            <p:cNvSpPr/>
            <p:nvPr/>
          </p:nvSpPr>
          <p:spPr>
            <a:xfrm rot="20083973">
              <a:off x="3887900" y="1306812"/>
              <a:ext cx="360000" cy="554400"/>
            </a:xfrm>
            <a:prstGeom prst="blockArc">
              <a:avLst>
                <a:gd name="adj1" fmla="val 13650417"/>
                <a:gd name="adj2" fmla="val 17146003"/>
                <a:gd name="adj3" fmla="val 1666"/>
              </a:avLst>
            </a:prstGeom>
            <a:solidFill>
              <a:sysClr val="windowText" lastClr="000000"/>
            </a:solidFill>
            <a:ln w="22225" cap="flat" cmpd="thickThin" algn="ctr">
              <a:solidFill>
                <a:sysClr val="windowText" lastClr="000000"/>
              </a:solidFill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BD67AA-C0D0-0242-AEB5-FF1D3E205B97}"/>
              </a:ext>
            </a:extLst>
          </p:cNvPr>
          <p:cNvCxnSpPr>
            <a:cxnSpLocks/>
          </p:cNvCxnSpPr>
          <p:nvPr/>
        </p:nvCxnSpPr>
        <p:spPr>
          <a:xfrm flipH="1">
            <a:off x="3939928" y="2321392"/>
            <a:ext cx="702872" cy="354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5F3038-3C19-9E41-AAE1-42A94B2A97C3}"/>
              </a:ext>
            </a:extLst>
          </p:cNvPr>
          <p:cNvSpPr/>
          <p:nvPr/>
        </p:nvSpPr>
        <p:spPr>
          <a:xfrm>
            <a:off x="3746610" y="3699963"/>
            <a:ext cx="1662341" cy="1016363"/>
          </a:xfrm>
          <a:prstGeom prst="roundRect">
            <a:avLst/>
          </a:prstGeom>
          <a:solidFill>
            <a:srgbClr val="8CE0FD">
              <a:alpha val="0"/>
            </a:srgbClr>
          </a:solidFill>
          <a:ln w="15875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278B39-6E84-B545-95E3-268CB8CBDEB7}"/>
              </a:ext>
            </a:extLst>
          </p:cNvPr>
          <p:cNvSpPr txBox="1"/>
          <p:nvPr/>
        </p:nvSpPr>
        <p:spPr>
          <a:xfrm>
            <a:off x="4774210" y="2207213"/>
            <a:ext cx="1249015" cy="2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View subscribes to </a:t>
            </a:r>
          </a:p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the model changes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E40C92-0808-3043-880D-3CCC3F92E35B}"/>
              </a:ext>
            </a:extLst>
          </p:cNvPr>
          <p:cNvSpPr txBox="1"/>
          <p:nvPr/>
        </p:nvSpPr>
        <p:spPr>
          <a:xfrm>
            <a:off x="348885" y="2198676"/>
            <a:ext cx="636463" cy="225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Controller updates </a:t>
            </a:r>
            <a:b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</a:b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Model’s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8966D0-F7E6-FB41-BFAF-5B08EA4B7FF0}"/>
              </a:ext>
            </a:extLst>
          </p:cNvPr>
          <p:cNvSpPr txBox="1"/>
          <p:nvPr/>
        </p:nvSpPr>
        <p:spPr>
          <a:xfrm>
            <a:off x="2656022" y="4562135"/>
            <a:ext cx="792720" cy="225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The controller subscribes </a:t>
            </a:r>
          </a:p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to the view events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D6D8B7-2E5B-4C4C-8768-0888A71D016E}"/>
              </a:ext>
            </a:extLst>
          </p:cNvPr>
          <p:cNvCxnSpPr>
            <a:cxnSpLocks/>
          </p:cNvCxnSpPr>
          <p:nvPr/>
        </p:nvCxnSpPr>
        <p:spPr>
          <a:xfrm flipH="1">
            <a:off x="2342486" y="3998670"/>
            <a:ext cx="135003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A2CF64-1856-484A-8B83-A4C231D98205}"/>
              </a:ext>
            </a:extLst>
          </p:cNvPr>
          <p:cNvGrpSpPr/>
          <p:nvPr/>
        </p:nvGrpSpPr>
        <p:grpSpPr>
          <a:xfrm>
            <a:off x="1453583" y="2314600"/>
            <a:ext cx="898012" cy="1175506"/>
            <a:chOff x="3681353" y="1286859"/>
            <a:chExt cx="1787227" cy="224423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DCD130-ABB2-9845-AE01-D20A20E7BF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1353" y="1419781"/>
              <a:ext cx="15506" cy="211130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2AFC3DD-5692-AC40-9EA4-BC649D95F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1131" y="1287970"/>
              <a:ext cx="1627449" cy="1862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94C40683-2C79-694C-B9AF-D6850A3D4A2A}"/>
                </a:ext>
              </a:extLst>
            </p:cNvPr>
            <p:cNvSpPr/>
            <p:nvPr/>
          </p:nvSpPr>
          <p:spPr>
            <a:xfrm rot="20083973">
              <a:off x="3704216" y="1286859"/>
              <a:ext cx="360000" cy="554400"/>
            </a:xfrm>
            <a:prstGeom prst="blockArc">
              <a:avLst>
                <a:gd name="adj1" fmla="val 13650417"/>
                <a:gd name="adj2" fmla="val 17146003"/>
                <a:gd name="adj3" fmla="val 1666"/>
              </a:avLst>
            </a:prstGeom>
            <a:solidFill>
              <a:sysClr val="windowText" lastClr="000000"/>
            </a:solidFill>
            <a:ln w="22225" cap="flat" cmpd="thickThin" algn="ctr">
              <a:solidFill>
                <a:sysClr val="windowText" lastClr="000000"/>
              </a:solidFill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0DE893A-0005-E64E-9B10-39B7DDA8B155}"/>
              </a:ext>
            </a:extLst>
          </p:cNvPr>
          <p:cNvSpPr txBox="1"/>
          <p:nvPr/>
        </p:nvSpPr>
        <p:spPr>
          <a:xfrm>
            <a:off x="4299886" y="4493029"/>
            <a:ext cx="245081" cy="14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sz="12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View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02BD3C-627F-F541-A1AC-F831DC71C885}"/>
              </a:ext>
            </a:extLst>
          </p:cNvPr>
          <p:cNvSpPr txBox="1"/>
          <p:nvPr/>
        </p:nvSpPr>
        <p:spPr>
          <a:xfrm>
            <a:off x="2931750" y="1683009"/>
            <a:ext cx="289316" cy="14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sz="12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Model</a:t>
            </a:r>
            <a:endParaRPr lang="en-IL" sz="1000" kern="1200" dirty="0">
              <a:solidFill>
                <a:prstClr val="black"/>
              </a:solidFill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EE7087-AFF1-AE49-B051-13CA76A8FAE0}"/>
              </a:ext>
            </a:extLst>
          </p:cNvPr>
          <p:cNvSpPr txBox="1"/>
          <p:nvPr/>
        </p:nvSpPr>
        <p:spPr>
          <a:xfrm>
            <a:off x="1020876" y="4511863"/>
            <a:ext cx="394089" cy="14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sz="12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Controller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803A1F-DD99-4F4A-8DF5-ADA45688AE7D}"/>
              </a:ext>
            </a:extLst>
          </p:cNvPr>
          <p:cNvSpPr txBox="1"/>
          <p:nvPr/>
        </p:nvSpPr>
        <p:spPr>
          <a:xfrm>
            <a:off x="4568421" y="3958347"/>
            <a:ext cx="626512" cy="14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sz="12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$ 10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4AC1E5A-655C-E949-9434-7C720F0A1577}"/>
              </a:ext>
            </a:extLst>
          </p:cNvPr>
          <p:cNvSpPr/>
          <p:nvPr/>
        </p:nvSpPr>
        <p:spPr>
          <a:xfrm>
            <a:off x="2359074" y="1928289"/>
            <a:ext cx="1657921" cy="1017267"/>
          </a:xfrm>
          <a:prstGeom prst="roundRect">
            <a:avLst/>
          </a:prstGeom>
          <a:solidFill>
            <a:srgbClr val="FDD34D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{ b</a:t>
            </a:r>
            <a:r>
              <a:rPr kumimoji="0" lang="en-I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alance: 0 }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EE554BA-2038-5D4E-8187-B2DBE9580F0A}"/>
              </a:ext>
            </a:extLst>
          </p:cNvPr>
          <p:cNvSpPr/>
          <p:nvPr/>
        </p:nvSpPr>
        <p:spPr>
          <a:xfrm>
            <a:off x="659867" y="3499370"/>
            <a:ext cx="1698288" cy="1016362"/>
          </a:xfrm>
          <a:prstGeom prst="roundRect">
            <a:avLst/>
          </a:prstGeom>
          <a:solidFill>
            <a:srgbClr val="6EEA85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handleDeposit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handleWithdraw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401F232-3897-F845-9494-14AAF0AB3C2F}"/>
              </a:ext>
            </a:extLst>
          </p:cNvPr>
          <p:cNvSpPr/>
          <p:nvPr/>
        </p:nvSpPr>
        <p:spPr>
          <a:xfrm>
            <a:off x="836680" y="3693740"/>
            <a:ext cx="1300763" cy="706020"/>
          </a:xfrm>
          <a:prstGeom prst="roundRect">
            <a:avLst/>
          </a:prstGeom>
          <a:noFill/>
          <a:ln w="0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1B07977-7D98-094B-B6F2-78B574A089C0}"/>
              </a:ext>
            </a:extLst>
          </p:cNvPr>
          <p:cNvSpPr/>
          <p:nvPr/>
        </p:nvSpPr>
        <p:spPr>
          <a:xfrm>
            <a:off x="3692516" y="3470058"/>
            <a:ext cx="1662341" cy="1016363"/>
          </a:xfrm>
          <a:prstGeom prst="roundRect">
            <a:avLst/>
          </a:prstGeom>
          <a:solidFill>
            <a:srgbClr val="8CE0FD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A1CC0C-357F-C741-981C-A6E45BA27AFE}"/>
              </a:ext>
            </a:extLst>
          </p:cNvPr>
          <p:cNvSpPr/>
          <p:nvPr/>
        </p:nvSpPr>
        <p:spPr>
          <a:xfrm>
            <a:off x="3861195" y="3734850"/>
            <a:ext cx="1043311" cy="282847"/>
          </a:xfrm>
          <a:prstGeom prst="roundRect">
            <a:avLst/>
          </a:prstGeom>
          <a:solidFill>
            <a:srgbClr val="8CE0FD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Deposit    </a:t>
            </a:r>
            <a:r>
              <a:rPr kumimoji="0" lang="en-I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IL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10$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9C89C34-8241-3445-9E28-DE30AFF39265}"/>
              </a:ext>
            </a:extLst>
          </p:cNvPr>
          <p:cNvSpPr/>
          <p:nvPr/>
        </p:nvSpPr>
        <p:spPr>
          <a:xfrm>
            <a:off x="3855368" y="4064685"/>
            <a:ext cx="1049138" cy="282847"/>
          </a:xfrm>
          <a:prstGeom prst="roundRect">
            <a:avLst/>
          </a:prstGeom>
          <a:solidFill>
            <a:srgbClr val="8CE0FD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Witdrhaw 10$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67695F-3FEB-A04D-9F84-3FC391C44913}"/>
              </a:ext>
            </a:extLst>
          </p:cNvPr>
          <p:cNvSpPr txBox="1"/>
          <p:nvPr/>
        </p:nvSpPr>
        <p:spPr>
          <a:xfrm>
            <a:off x="4967623" y="388263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kern="1200" dirty="0">
                <a:solidFill>
                  <a:prstClr val="black"/>
                </a:solidFill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0$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60A5A-7B61-614A-A335-166E978D057D}"/>
              </a:ext>
            </a:extLst>
          </p:cNvPr>
          <p:cNvSpPr txBox="1"/>
          <p:nvPr/>
        </p:nvSpPr>
        <p:spPr>
          <a:xfrm>
            <a:off x="3225142" y="3753635"/>
            <a:ext cx="741248" cy="507831"/>
          </a:xfrm>
          <a:prstGeom prst="rect">
            <a:avLst/>
          </a:prstGeom>
          <a:solidFill>
            <a:srgbClr val="3182D7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Click Event:</a:t>
            </a:r>
            <a:b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</a:br>
            <a: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Deposit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B0C879-D9F8-AF4F-9700-E09A0B119E8F}"/>
              </a:ext>
            </a:extLst>
          </p:cNvPr>
          <p:cNvSpPr txBox="1"/>
          <p:nvPr/>
        </p:nvSpPr>
        <p:spPr>
          <a:xfrm>
            <a:off x="1082959" y="3212617"/>
            <a:ext cx="741248" cy="369332"/>
          </a:xfrm>
          <a:prstGeom prst="rect">
            <a:avLst/>
          </a:prstGeom>
          <a:solidFill>
            <a:srgbClr val="3182D7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S</a:t>
            </a:r>
            <a: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et</a:t>
            </a:r>
            <a:b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</a:br>
            <a: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Balance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72A0306-3F37-A343-AF27-AA3A3CDCC508}"/>
              </a:ext>
            </a:extLst>
          </p:cNvPr>
          <p:cNvSpPr/>
          <p:nvPr/>
        </p:nvSpPr>
        <p:spPr>
          <a:xfrm>
            <a:off x="2476713" y="1965281"/>
            <a:ext cx="1473839" cy="931652"/>
          </a:xfrm>
          <a:prstGeom prst="roundRect">
            <a:avLst/>
          </a:prstGeom>
          <a:solidFill>
            <a:srgbClr val="FDD34D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{ b</a:t>
            </a:r>
            <a:r>
              <a:rPr kumimoji="0" lang="en-I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alance: 10 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C84923-94E7-C540-9BC7-215575B86141}"/>
              </a:ext>
            </a:extLst>
          </p:cNvPr>
          <p:cNvSpPr txBox="1"/>
          <p:nvPr/>
        </p:nvSpPr>
        <p:spPr>
          <a:xfrm>
            <a:off x="3725321" y="2185678"/>
            <a:ext cx="741248" cy="369332"/>
          </a:xfrm>
          <a:prstGeom prst="rect">
            <a:avLst/>
          </a:prstGeom>
          <a:solidFill>
            <a:srgbClr val="3182D7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Balance</a:t>
            </a:r>
            <a:br>
              <a:rPr lang="en-US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</a:br>
            <a:r>
              <a:rPr lang="en-US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Changed</a:t>
            </a:r>
            <a:endParaRPr lang="en-IL" sz="9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21B3E-CC83-0441-BCCF-DEE8B098610F}"/>
              </a:ext>
            </a:extLst>
          </p:cNvPr>
          <p:cNvSpPr txBox="1"/>
          <p:nvPr/>
        </p:nvSpPr>
        <p:spPr>
          <a:xfrm>
            <a:off x="4876234" y="3882634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1</a:t>
            </a:r>
          </a:p>
        </p:txBody>
      </p:sp>
      <p:sp>
        <p:nvSpPr>
          <p:cNvPr id="55" name="Google Shape;490;p81">
            <a:extLst>
              <a:ext uri="{FF2B5EF4-FFF2-40B4-BE49-F238E27FC236}">
                <a16:creationId xmlns:a16="http://schemas.microsoft.com/office/drawing/2014/main" id="{80D2F2A7-0514-104F-B44F-F27B5F04E2AB}"/>
              </a:ext>
            </a:extLst>
          </p:cNvPr>
          <p:cNvSpPr txBox="1"/>
          <p:nvPr/>
        </p:nvSpPr>
        <p:spPr>
          <a:xfrm>
            <a:off x="632300" y="1080000"/>
            <a:ext cx="4740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MVC </a:t>
            </a:r>
            <a:endParaRPr sz="3200" b="1" dirty="0">
              <a:solidFill>
                <a:schemeClr val="dk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7108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9 -0.00185 L -0.13611 -0.00185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82716E-6 L -4.16667E-6 -0.10154 C -4.16667E-6 -0.14691 0.02865 -0.20277 0.05226 -0.20277 L 0.10452 -0.20277 " pathEditMode="relative" rAng="0" ptsTypes="AAAA">
                                      <p:cBhvr>
                                        <p:cTn id="1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-1015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062 L 0.0335 0.00062 C 0.04861 0.00062 0.06771 0.05834 0.06771 0.10525 L 0.06771 0.21019 " pathEditMode="relative" rAng="0" ptsTypes="AAAA">
                                      <p:cBhvr>
                                        <p:cTn id="26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1046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6" grpId="0" animBg="1"/>
      <p:bldP spid="56" grpId="1" animBg="1"/>
      <p:bldP spid="57" grpId="0" animBg="1"/>
      <p:bldP spid="58" grpId="0" animBg="1"/>
      <p:bldP spid="58" grpId="1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91;p81">
            <a:extLst>
              <a:ext uri="{FF2B5EF4-FFF2-40B4-BE49-F238E27FC236}">
                <a16:creationId xmlns:a16="http://schemas.microsoft.com/office/drawing/2014/main" id="{CF3CC902-D506-6E4B-82BE-6D4FC6730783}"/>
              </a:ext>
            </a:extLst>
          </p:cNvPr>
          <p:cNvSpPr txBox="1"/>
          <p:nvPr/>
        </p:nvSpPr>
        <p:spPr>
          <a:xfrm>
            <a:off x="479886" y="1917699"/>
            <a:ext cx="383767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  <a:sym typeface="Wix Madefor Display"/>
              </a:rPr>
              <a:t>MVC used to be the architecture that Facebook used for building its </a:t>
            </a: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  <a:sym typeface="Wix Madefor Display"/>
              </a:rPr>
              <a:t>UI application. </a:t>
            </a:r>
          </a:p>
        </p:txBody>
      </p:sp>
      <p:sp>
        <p:nvSpPr>
          <p:cNvPr id="18" name="Google Shape;397;p71">
            <a:extLst>
              <a:ext uri="{FF2B5EF4-FFF2-40B4-BE49-F238E27FC236}">
                <a16:creationId xmlns:a16="http://schemas.microsoft.com/office/drawing/2014/main" id="{9A1577F1-1A96-1347-AA17-A47622791B32}"/>
              </a:ext>
            </a:extLst>
          </p:cNvPr>
          <p:cNvSpPr/>
          <p:nvPr/>
        </p:nvSpPr>
        <p:spPr>
          <a:xfrm>
            <a:off x="5162225" y="528800"/>
            <a:ext cx="3981900" cy="4638900"/>
          </a:xfrm>
          <a:prstGeom prst="rect">
            <a:avLst/>
          </a:prstGeom>
          <a:solidFill>
            <a:srgbClr val="162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04FAD2-0036-E043-AB55-81499C1F6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99" y="2091165"/>
            <a:ext cx="3641008" cy="2034884"/>
          </a:xfrm>
          <a:prstGeom prst="rect">
            <a:avLst/>
          </a:prstGeom>
        </p:spPr>
      </p:pic>
      <p:sp>
        <p:nvSpPr>
          <p:cNvPr id="385" name="Google Shape;385;p69"/>
          <p:cNvSpPr txBox="1"/>
          <p:nvPr/>
        </p:nvSpPr>
        <p:spPr>
          <a:xfrm>
            <a:off x="632300" y="1080000"/>
            <a:ext cx="4304302" cy="76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MVC</a:t>
            </a:r>
            <a:endParaRPr sz="2800" b="1" dirty="0">
              <a:solidFill>
                <a:schemeClr val="dk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17" name="Google Shape;385;p69">
            <a:extLst>
              <a:ext uri="{FF2B5EF4-FFF2-40B4-BE49-F238E27FC236}">
                <a16:creationId xmlns:a16="http://schemas.microsoft.com/office/drawing/2014/main" id="{AC667B08-037E-2349-909D-738F87BE44AC}"/>
              </a:ext>
            </a:extLst>
          </p:cNvPr>
          <p:cNvSpPr txBox="1"/>
          <p:nvPr/>
        </p:nvSpPr>
        <p:spPr>
          <a:xfrm>
            <a:off x="5372796" y="1080000"/>
            <a:ext cx="3561158" cy="76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Facebook’s Chat</a:t>
            </a:r>
            <a:endParaRPr sz="3200" b="1" dirty="0">
              <a:solidFill>
                <a:schemeClr val="tx2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21" name="Google Shape;491;p81">
            <a:extLst>
              <a:ext uri="{FF2B5EF4-FFF2-40B4-BE49-F238E27FC236}">
                <a16:creationId xmlns:a16="http://schemas.microsoft.com/office/drawing/2014/main" id="{98469C8C-3218-B04B-8346-570EBCE21887}"/>
              </a:ext>
            </a:extLst>
          </p:cNvPr>
          <p:cNvSpPr txBox="1"/>
          <p:nvPr/>
        </p:nvSpPr>
        <p:spPr>
          <a:xfrm>
            <a:off x="479886" y="2848250"/>
            <a:ext cx="3400351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  <a:sym typeface="Wix Madefor Display"/>
              </a:rPr>
              <a:t>In 2014, something changed. Facebook announced that MVC does not work for them anymore, and they are going to change their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5700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8;p68">
            <a:extLst>
              <a:ext uri="{FF2B5EF4-FFF2-40B4-BE49-F238E27FC236}">
                <a16:creationId xmlns:a16="http://schemas.microsoft.com/office/drawing/2014/main" id="{220A4C41-F5A0-B14F-983D-9C0593E3A776}"/>
              </a:ext>
            </a:extLst>
          </p:cNvPr>
          <p:cNvSpPr txBox="1"/>
          <p:nvPr/>
        </p:nvSpPr>
        <p:spPr>
          <a:xfrm>
            <a:off x="682177" y="1503949"/>
            <a:ext cx="7571277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According to Facebook</a:t>
            </a:r>
          </a:p>
          <a:p>
            <a:r>
              <a:rPr lang="en-US" sz="4800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MVC has one major disadvantage</a:t>
            </a:r>
            <a:endParaRPr lang="en-US" sz="166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99132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4;p66">
            <a:extLst>
              <a:ext uri="{FF2B5EF4-FFF2-40B4-BE49-F238E27FC236}">
                <a16:creationId xmlns:a16="http://schemas.microsoft.com/office/drawing/2014/main" id="{8DF366EA-BC84-FC4B-884C-0B7B0CB6DD2C}"/>
              </a:ext>
            </a:extLst>
          </p:cNvPr>
          <p:cNvSpPr txBox="1"/>
          <p:nvPr/>
        </p:nvSpPr>
        <p:spPr>
          <a:xfrm>
            <a:off x="632299" y="1899200"/>
            <a:ext cx="632241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chemeClr val="lt2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MVC doesn’t 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D2325-0A83-184D-9972-ACC4B2BE0FDD}"/>
              </a:ext>
            </a:extLst>
          </p:cNvPr>
          <p:cNvSpPr txBox="1"/>
          <p:nvPr/>
        </p:nvSpPr>
        <p:spPr>
          <a:xfrm>
            <a:off x="536884" y="3150708"/>
            <a:ext cx="684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IL" sz="1600" i="1" dirty="0">
                <a:solidFill>
                  <a:schemeClr val="tx2"/>
                </a:solidFill>
                <a:latin typeface="Wix Madefor Text"/>
                <a:cs typeface="Wix Madefor Text"/>
              </a:rPr>
              <a:t>According to Facebook MVC </a:t>
            </a:r>
            <a:r>
              <a:rPr lang="en-US" sz="1600" i="1" dirty="0">
                <a:solidFill>
                  <a:schemeClr val="tx2"/>
                </a:solidFill>
                <a:latin typeface="Wix Madefor Text"/>
                <a:cs typeface="Wix Madefor Text"/>
              </a:rPr>
              <a:t>is based on the concept of ‘bidirectional data flow’ also known as ‘two way data binding’ and therefore - </a:t>
            </a:r>
            <a:r>
              <a:rPr lang="en-US" sz="1600" i="1" dirty="0">
                <a:solidFill>
                  <a:schemeClr val="tx2"/>
                </a:solidFill>
                <a:latin typeface="Wix Madefor Text"/>
                <a:cs typeface="Wix Madefor Text"/>
                <a:sym typeface="Wix Madefor Display"/>
              </a:rPr>
              <a:t>MVC doesn’t scale</a:t>
            </a:r>
          </a:p>
        </p:txBody>
      </p:sp>
    </p:spTree>
    <p:extLst>
      <p:ext uri="{BB962C8B-B14F-4D97-AF65-F5344CB8AC3E}">
        <p14:creationId xmlns:p14="http://schemas.microsoft.com/office/powerpoint/2010/main" val="261862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1"/>
          <p:cNvSpPr txBox="1"/>
          <p:nvPr/>
        </p:nvSpPr>
        <p:spPr>
          <a:xfrm>
            <a:off x="632299" y="1080000"/>
            <a:ext cx="4950815" cy="12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What Is </a:t>
            </a:r>
            <a:r>
              <a:rPr lang="en-US" sz="28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B</a:t>
            </a:r>
            <a:r>
              <a:rPr lang="en-US" sz="2800" b="1" dirty="0">
                <a:solidFill>
                  <a:schemeClr val="dk1"/>
                </a:solidFill>
                <a:latin typeface="Wix Madefor Display"/>
                <a:cs typeface="Wix Madefor Display"/>
              </a:rPr>
              <a:t>idirectional Data Flow?</a:t>
            </a:r>
          </a:p>
        </p:txBody>
      </p:sp>
      <p:sp>
        <p:nvSpPr>
          <p:cNvPr id="8" name="Google Shape;491;p81">
            <a:extLst>
              <a:ext uri="{FF2B5EF4-FFF2-40B4-BE49-F238E27FC236}">
                <a16:creationId xmlns:a16="http://schemas.microsoft.com/office/drawing/2014/main" id="{A7E09C2F-EB30-064A-A86C-ED0F4458310B}"/>
              </a:ext>
            </a:extLst>
          </p:cNvPr>
          <p:cNvSpPr txBox="1"/>
          <p:nvPr/>
        </p:nvSpPr>
        <p:spPr>
          <a:xfrm>
            <a:off x="471933" y="2290944"/>
            <a:ext cx="4950815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  <a:sym typeface="Wix Madefor Display"/>
              </a:rPr>
              <a:t>B</a:t>
            </a: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</a:rPr>
              <a:t>idirectional data flow refers to data being changed in multiple directions. In MVC, it usually refers to the view being able to change the model and vice versa.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3580FC-BDDA-DC4A-AC18-49FFED9E2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35" t="7898" r="30730" b="7395"/>
          <a:stretch/>
        </p:blipFill>
        <p:spPr>
          <a:xfrm>
            <a:off x="6274806" y="842532"/>
            <a:ext cx="1170244" cy="1241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81D805-5BAB-7D40-B545-D669DEB0B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8" t="16226" r="26228" b="15293"/>
          <a:stretch/>
        </p:blipFill>
        <p:spPr>
          <a:xfrm>
            <a:off x="7646267" y="931129"/>
            <a:ext cx="1254586" cy="11525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38C629-CE9F-844D-923E-3496D467CC90}"/>
              </a:ext>
            </a:extLst>
          </p:cNvPr>
          <p:cNvSpPr txBox="1"/>
          <p:nvPr/>
        </p:nvSpPr>
        <p:spPr>
          <a:xfrm>
            <a:off x="6274806" y="2116887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Angular.JS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CD369-8BE9-5943-ADBD-2458185847A4}"/>
              </a:ext>
            </a:extLst>
          </p:cNvPr>
          <p:cNvSpPr txBox="1"/>
          <p:nvPr/>
        </p:nvSpPr>
        <p:spPr>
          <a:xfrm>
            <a:off x="7875054" y="2116887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Vue.JS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B1F182-0EC3-AD4F-B380-F4BDF20D9326}"/>
              </a:ext>
            </a:extLst>
          </p:cNvPr>
          <p:cNvSpPr txBox="1"/>
          <p:nvPr/>
        </p:nvSpPr>
        <p:spPr>
          <a:xfrm>
            <a:off x="6258618" y="2738566"/>
            <a:ext cx="275592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“Two-way data binding refers to sharing data between a component class and its template. </a:t>
            </a:r>
          </a:p>
          <a:p>
            <a:endParaRPr lang="en-US" sz="1100" i="1" dirty="0">
              <a:solidFill>
                <a:schemeClr val="tx2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If you change data in one place, it will automatically reflate at the other end. </a:t>
            </a:r>
          </a:p>
          <a:p>
            <a:endParaRPr lang="en-US" sz="1100" i="1" dirty="0">
              <a:solidFill>
                <a:schemeClr val="tx2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For example, if you change the value of the input box, then it will also update the value of the attached property in a component class.”</a:t>
            </a:r>
            <a:endParaRPr lang="en-IL" sz="1100" i="1" dirty="0">
              <a:solidFill>
                <a:schemeClr val="tx2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07A40-EAF3-8147-869B-C21AC688C57E}"/>
              </a:ext>
            </a:extLst>
          </p:cNvPr>
          <p:cNvSpPr txBox="1"/>
          <p:nvPr/>
        </p:nvSpPr>
        <p:spPr>
          <a:xfrm>
            <a:off x="7648465" y="4801435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- Tutorialsteacher </a:t>
            </a:r>
            <a:r>
              <a:rPr lang="en-IL" sz="1100" i="1" dirty="0">
                <a:solidFill>
                  <a:schemeClr val="tx2"/>
                </a:solidFill>
              </a:rPr>
              <a:t>-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C2E4C4-5A9F-C148-8928-D4E6FE4F9EE1}"/>
              </a:ext>
            </a:extLst>
          </p:cNvPr>
          <p:cNvGrpSpPr/>
          <p:nvPr/>
        </p:nvGrpSpPr>
        <p:grpSpPr>
          <a:xfrm>
            <a:off x="735189" y="3439875"/>
            <a:ext cx="3205641" cy="1705363"/>
            <a:chOff x="2007304" y="3183218"/>
            <a:chExt cx="3205641" cy="170536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F839D53-8879-FA47-A03A-292B16E45A6F}"/>
                </a:ext>
              </a:extLst>
            </p:cNvPr>
            <p:cNvSpPr/>
            <p:nvPr/>
          </p:nvSpPr>
          <p:spPr>
            <a:xfrm>
              <a:off x="2007304" y="3837009"/>
              <a:ext cx="930519" cy="530308"/>
            </a:xfrm>
            <a:prstGeom prst="roundRect">
              <a:avLst/>
            </a:prstGeom>
            <a:solidFill>
              <a:srgbClr val="FDD34D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  <a:endParaRPr kumimoji="0" lang="en-I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E66CB4F-799D-EC40-B731-B3B28E006315}"/>
                </a:ext>
              </a:extLst>
            </p:cNvPr>
            <p:cNvSpPr/>
            <p:nvPr/>
          </p:nvSpPr>
          <p:spPr>
            <a:xfrm>
              <a:off x="4282426" y="3837009"/>
              <a:ext cx="930519" cy="530309"/>
            </a:xfrm>
            <a:prstGeom prst="roundRect">
              <a:avLst/>
            </a:prstGeom>
            <a:solidFill>
              <a:srgbClr val="8CE0FD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View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25B1F7C-DE29-8E47-8022-42E1EB9DE54F}"/>
                </a:ext>
              </a:extLst>
            </p:cNvPr>
            <p:cNvSpPr/>
            <p:nvPr/>
          </p:nvSpPr>
          <p:spPr>
            <a:xfrm rot="18750743">
              <a:off x="3028472" y="3675457"/>
              <a:ext cx="1163305" cy="1262944"/>
            </a:xfrm>
            <a:prstGeom prst="arc">
              <a:avLst>
                <a:gd name="adj1" fmla="val 16413671"/>
                <a:gd name="adj2" fmla="val 0"/>
              </a:avLst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8E620B4-112E-F04D-A85B-A773DD603B77}"/>
                </a:ext>
              </a:extLst>
            </p:cNvPr>
            <p:cNvSpPr/>
            <p:nvPr/>
          </p:nvSpPr>
          <p:spPr>
            <a:xfrm rot="8249531">
              <a:off x="3009081" y="3183218"/>
              <a:ext cx="1163305" cy="1262944"/>
            </a:xfrm>
            <a:prstGeom prst="arc">
              <a:avLst>
                <a:gd name="adj1" fmla="val 16413671"/>
                <a:gd name="adj2" fmla="val 0"/>
              </a:avLst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53643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1"/>
          <p:cNvSpPr/>
          <p:nvPr/>
        </p:nvSpPr>
        <p:spPr>
          <a:xfrm>
            <a:off x="5162225" y="528800"/>
            <a:ext cx="3981900" cy="4638900"/>
          </a:xfrm>
          <a:prstGeom prst="rect">
            <a:avLst/>
          </a:prstGeom>
          <a:solidFill>
            <a:srgbClr val="162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5;p69">
            <a:extLst>
              <a:ext uri="{FF2B5EF4-FFF2-40B4-BE49-F238E27FC236}">
                <a16:creationId xmlns:a16="http://schemas.microsoft.com/office/drawing/2014/main" id="{CC3EBC9B-8257-9E43-BD7D-BF30015FDD6E}"/>
              </a:ext>
            </a:extLst>
          </p:cNvPr>
          <p:cNvSpPr txBox="1"/>
          <p:nvPr/>
        </p:nvSpPr>
        <p:spPr>
          <a:xfrm>
            <a:off x="632300" y="1079999"/>
            <a:ext cx="4202932" cy="122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dk1"/>
                </a:solidFill>
                <a:latin typeface="Wix Madefor Display"/>
                <a:cs typeface="Wix Madefor Display"/>
              </a:rPr>
              <a:t>Why Bidirectional Data Flow Is Not Scalable?</a:t>
            </a:r>
            <a:endParaRPr lang="en-US" sz="2800" b="1" dirty="0">
              <a:solidFill>
                <a:schemeClr val="dk1"/>
              </a:solidFill>
              <a:latin typeface="Wix Madefor Display"/>
              <a:cs typeface="Wix Madefor Display"/>
              <a:sym typeface="Wix Madefor Display"/>
            </a:endParaRPr>
          </a:p>
        </p:txBody>
      </p:sp>
      <p:sp>
        <p:nvSpPr>
          <p:cNvPr id="13" name="Google Shape;386;p69">
            <a:extLst>
              <a:ext uri="{FF2B5EF4-FFF2-40B4-BE49-F238E27FC236}">
                <a16:creationId xmlns:a16="http://schemas.microsoft.com/office/drawing/2014/main" id="{CF200D2C-2B07-3C47-9A48-6C42C32EBA7F}"/>
              </a:ext>
            </a:extLst>
          </p:cNvPr>
          <p:cNvSpPr txBox="1"/>
          <p:nvPr/>
        </p:nvSpPr>
        <p:spPr>
          <a:xfrm>
            <a:off x="488552" y="2333186"/>
            <a:ext cx="39840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</a:rPr>
              <a:t>Bidirectional data flow involves many-to-many relationships, which are difficult to track and maintain.</a:t>
            </a:r>
            <a:endParaRPr sz="1600" i="1" dirty="0">
              <a:solidFill>
                <a:schemeClr val="dk1"/>
              </a:solidFill>
              <a:latin typeface="Wix Madefor Text"/>
              <a:cs typeface="Wix Madefor Text"/>
              <a:sym typeface="Wix Madefor Tex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22D21-C797-2A40-B2F1-00D601DD4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585" y="1903533"/>
            <a:ext cx="3670066" cy="2013439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softEdge rad="254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E3C343-1ED0-E748-9DF7-4D1ED6A53848}"/>
              </a:ext>
            </a:extLst>
          </p:cNvPr>
          <p:cNvSpPr txBox="1"/>
          <p:nvPr/>
        </p:nvSpPr>
        <p:spPr>
          <a:xfrm>
            <a:off x="5611880" y="3935977"/>
            <a:ext cx="3101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Hacker Way: Rethinking Web App Development at Facebook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D363E-8C5C-424E-A703-DF3B92260CB9}"/>
              </a:ext>
            </a:extLst>
          </p:cNvPr>
          <p:cNvSpPr txBox="1"/>
          <p:nvPr/>
        </p:nvSpPr>
        <p:spPr>
          <a:xfrm>
            <a:off x="5508104" y="1219873"/>
            <a:ext cx="330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An architecture diagram for one of Facebook’s more complex interfaces.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E9F562-B8BA-AF47-98D8-9F96859A0329}"/>
              </a:ext>
            </a:extLst>
          </p:cNvPr>
          <p:cNvSpPr txBox="1"/>
          <p:nvPr/>
        </p:nvSpPr>
        <p:spPr>
          <a:xfrm>
            <a:off x="632300" y="3804061"/>
            <a:ext cx="3212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“There is just an explosion of arrows, and if you just look at these arrows, can you tell if there is an infinite loop here?”</a:t>
            </a:r>
            <a:endParaRPr lang="en-US" i="1" dirty="0">
              <a:solidFill>
                <a:schemeClr val="tx1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82D7AB-FCBD-654C-B6C5-F55D584A0189}"/>
              </a:ext>
            </a:extLst>
          </p:cNvPr>
          <p:cNvSpPr txBox="1"/>
          <p:nvPr/>
        </p:nvSpPr>
        <p:spPr>
          <a:xfrm>
            <a:off x="2777526" y="4627363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i="1">
                <a:solidFill>
                  <a:schemeClr val="tx1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Jing Chen </a:t>
            </a: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4091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97;p71">
            <a:extLst>
              <a:ext uri="{FF2B5EF4-FFF2-40B4-BE49-F238E27FC236}">
                <a16:creationId xmlns:a16="http://schemas.microsoft.com/office/drawing/2014/main" id="{9A1577F1-1A96-1347-AA17-A47622791B32}"/>
              </a:ext>
            </a:extLst>
          </p:cNvPr>
          <p:cNvSpPr/>
          <p:nvPr/>
        </p:nvSpPr>
        <p:spPr>
          <a:xfrm>
            <a:off x="5162225" y="528800"/>
            <a:ext cx="3981900" cy="4638900"/>
          </a:xfrm>
          <a:prstGeom prst="rect">
            <a:avLst/>
          </a:prstGeom>
          <a:solidFill>
            <a:srgbClr val="162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9"/>
          <p:cNvSpPr txBox="1"/>
          <p:nvPr/>
        </p:nvSpPr>
        <p:spPr>
          <a:xfrm>
            <a:off x="632300" y="1080000"/>
            <a:ext cx="4304302" cy="76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The Unseen Counter</a:t>
            </a:r>
            <a:endParaRPr sz="2800" b="1" dirty="0">
              <a:solidFill>
                <a:schemeClr val="dk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386" name="Google Shape;386;p69"/>
          <p:cNvSpPr txBox="1"/>
          <p:nvPr/>
        </p:nvSpPr>
        <p:spPr>
          <a:xfrm>
            <a:off x="632300" y="1848465"/>
            <a:ext cx="3575100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dk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unseen count was showing even if there were no unseen</a:t>
            </a:r>
            <a:br>
              <a:rPr lang="en-US" sz="1500" i="1" dirty="0">
                <a:solidFill>
                  <a:schemeClr val="dk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</a:br>
            <a:r>
              <a:rPr lang="en-US" sz="1500" i="1" dirty="0">
                <a:solidFill>
                  <a:schemeClr val="dk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messages</a:t>
            </a:r>
          </a:p>
          <a:p>
            <a:pPr marL="457200" lvl="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endParaRPr lang="en-US" sz="1500" i="1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pPr marL="45720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dk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As new features were added to the chat, the bug has returned with a new edge case</a:t>
            </a:r>
          </a:p>
          <a:p>
            <a:pPr marL="457200" lvl="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endParaRPr lang="en-US" sz="1500" i="1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pPr marL="457200" lvl="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endParaRPr lang="en-US" sz="1500" i="1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6B2914-2CD8-5C42-9BB0-113DB53E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175" y="2095091"/>
            <a:ext cx="3641008" cy="2034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2A79F4-6ED3-7340-86CF-262BE2BE2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9" y="3122347"/>
            <a:ext cx="925612" cy="1007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04FAD2-0036-E043-AB55-81499C1F6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299" y="2091165"/>
            <a:ext cx="3641008" cy="2034884"/>
          </a:xfrm>
          <a:prstGeom prst="rect">
            <a:avLst/>
          </a:prstGeom>
        </p:spPr>
      </p:pic>
      <p:sp>
        <p:nvSpPr>
          <p:cNvPr id="17" name="Google Shape;385;p69">
            <a:extLst>
              <a:ext uri="{FF2B5EF4-FFF2-40B4-BE49-F238E27FC236}">
                <a16:creationId xmlns:a16="http://schemas.microsoft.com/office/drawing/2014/main" id="{AC667B08-037E-2349-909D-738F87BE44AC}"/>
              </a:ext>
            </a:extLst>
          </p:cNvPr>
          <p:cNvSpPr txBox="1"/>
          <p:nvPr/>
        </p:nvSpPr>
        <p:spPr>
          <a:xfrm>
            <a:off x="5372796" y="1080000"/>
            <a:ext cx="3561158" cy="76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Facebook’s Chat</a:t>
            </a:r>
            <a:endParaRPr sz="3200" b="1" dirty="0">
              <a:solidFill>
                <a:schemeClr val="tx2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0A1080-046E-0A48-B5B9-0CAF5D708B96}"/>
              </a:ext>
            </a:extLst>
          </p:cNvPr>
          <p:cNvGrpSpPr/>
          <p:nvPr/>
        </p:nvGrpSpPr>
        <p:grpSpPr>
          <a:xfrm>
            <a:off x="4438438" y="1053874"/>
            <a:ext cx="557069" cy="437618"/>
            <a:chOff x="3945106" y="720714"/>
            <a:chExt cx="303044" cy="248992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06466AC2-5A48-3349-AF17-7C9CFBAF1BF9}"/>
                </a:ext>
              </a:extLst>
            </p:cNvPr>
            <p:cNvSpPr/>
            <p:nvPr/>
          </p:nvSpPr>
          <p:spPr>
            <a:xfrm>
              <a:off x="3945106" y="868361"/>
              <a:ext cx="169754" cy="101345"/>
            </a:xfrm>
            <a:prstGeom prst="wedgeRoundRectCallout">
              <a:avLst>
                <a:gd name="adj1" fmla="val -33629"/>
                <a:gd name="adj2" fmla="val 85657"/>
                <a:gd name="adj3" fmla="val 16667"/>
              </a:avLst>
            </a:prstGeom>
            <a:solidFill>
              <a:srgbClr val="405B9B"/>
            </a:solidFill>
            <a:ln w="0">
              <a:solidFill>
                <a:srgbClr val="213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3F387CF6-FCFE-3146-B10D-BF038B8EFFB4}"/>
                </a:ext>
              </a:extLst>
            </p:cNvPr>
            <p:cNvSpPr/>
            <p:nvPr/>
          </p:nvSpPr>
          <p:spPr>
            <a:xfrm>
              <a:off x="4009392" y="852155"/>
              <a:ext cx="116823" cy="88761"/>
            </a:xfrm>
            <a:prstGeom prst="wedgeRoundRectCallout">
              <a:avLst>
                <a:gd name="adj1" fmla="val -2682"/>
                <a:gd name="adj2" fmla="val -6235"/>
                <a:gd name="adj3" fmla="val 16667"/>
              </a:avLst>
            </a:prstGeom>
            <a:solidFill>
              <a:schemeClr val="tx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" name="Rounded Rectangular Callout 1">
              <a:extLst>
                <a:ext uri="{FF2B5EF4-FFF2-40B4-BE49-F238E27FC236}">
                  <a16:creationId xmlns:a16="http://schemas.microsoft.com/office/drawing/2014/main" id="{5559C721-FE33-684A-898F-FE26358E5B0B}"/>
                </a:ext>
              </a:extLst>
            </p:cNvPr>
            <p:cNvSpPr/>
            <p:nvPr/>
          </p:nvSpPr>
          <p:spPr>
            <a:xfrm>
              <a:off x="4026488" y="809624"/>
              <a:ext cx="184675" cy="117475"/>
            </a:xfrm>
            <a:prstGeom prst="wedgeRoundRectCallout">
              <a:avLst>
                <a:gd name="adj1" fmla="val 36860"/>
                <a:gd name="adj2" fmla="val 82954"/>
                <a:gd name="adj3" fmla="val 16667"/>
              </a:avLst>
            </a:prstGeom>
            <a:solidFill>
              <a:srgbClr val="405B9B"/>
            </a:solidFill>
            <a:ln w="0">
              <a:solidFill>
                <a:srgbClr val="2131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7AE42E2-6100-8F40-A24B-1D70ED60D5A6}"/>
                </a:ext>
              </a:extLst>
            </p:cNvPr>
            <p:cNvSpPr/>
            <p:nvPr/>
          </p:nvSpPr>
          <p:spPr>
            <a:xfrm>
              <a:off x="4146550" y="746125"/>
              <a:ext cx="101600" cy="146050"/>
            </a:xfrm>
            <a:prstGeom prst="roundRect">
              <a:avLst/>
            </a:prstGeom>
            <a:solidFill>
              <a:srgbClr val="E8272C"/>
            </a:solidFill>
            <a:ln w="9525">
              <a:noFill/>
            </a:ln>
            <a:effectLst>
              <a:outerShdw blurRad="127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7635B1-BE27-EB4B-9493-A9A2EE41E80F}"/>
                </a:ext>
              </a:extLst>
            </p:cNvPr>
            <p:cNvSpPr txBox="1"/>
            <p:nvPr/>
          </p:nvSpPr>
          <p:spPr>
            <a:xfrm>
              <a:off x="4130564" y="720714"/>
              <a:ext cx="73593" cy="192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600" dirty="0">
                  <a:solidFill>
                    <a:schemeClr val="tx2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+mj-lt"/>
                  <a:ea typeface="Apple Color Emoji" pitchFamily="2" charset="0"/>
                  <a:cs typeface="Al Bayan Plain" pitchFamily="2" charset="-78"/>
                </a:rPr>
                <a:t>1</a:t>
              </a:r>
              <a:endParaRPr lang="en-IL" sz="900" dirty="0">
                <a:solidFill>
                  <a:schemeClr val="tx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Apple Color Emoji" pitchFamily="2" charset="0"/>
                <a:cs typeface="Al Bayan Plain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/>
        </p:nvSpPr>
        <p:spPr>
          <a:xfrm>
            <a:off x="632299" y="1899200"/>
            <a:ext cx="699722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A New Architecture Is Needed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378" name="Google Shape;378;p68"/>
          <p:cNvSpPr txBox="1"/>
          <p:nvPr/>
        </p:nvSpPr>
        <p:spPr>
          <a:xfrm>
            <a:off x="632300" y="1080000"/>
            <a:ext cx="4740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500" i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Large-scale applications cannot be built with MVC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89069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/>
          <p:nvPr/>
        </p:nvSpPr>
        <p:spPr>
          <a:xfrm>
            <a:off x="907200" y="1625352"/>
            <a:ext cx="73296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r>
              <a:rPr lang="en" sz="39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An Alternative To MVC</a:t>
            </a:r>
            <a:endParaRPr sz="39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2985722"/>
            <a:ext cx="2774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800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the application architecture that Facebook uses for building client-side web applications.”</a:t>
            </a:r>
            <a:endParaRPr lang="en-IL" sz="1800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sp>
        <p:nvSpPr>
          <p:cNvPr id="11" name="Google Shape;386;p69">
            <a:extLst>
              <a:ext uri="{FF2B5EF4-FFF2-40B4-BE49-F238E27FC236}">
                <a16:creationId xmlns:a16="http://schemas.microsoft.com/office/drawing/2014/main" id="{17E4F48A-3C32-6443-AE39-C13BE574B665}"/>
              </a:ext>
            </a:extLst>
          </p:cNvPr>
          <p:cNvSpPr txBox="1"/>
          <p:nvPr/>
        </p:nvSpPr>
        <p:spPr>
          <a:xfrm>
            <a:off x="490837" y="2091988"/>
            <a:ext cx="4999634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IL" sz="1600" i="1" dirty="0">
                <a:solidFill>
                  <a:schemeClr val="bg1"/>
                </a:solidFill>
                <a:latin typeface="Wix Madefor Text"/>
                <a:cs typeface="Wix Madefor Text"/>
              </a:rPr>
              <a:t>In 2014, during the </a:t>
            </a:r>
            <a:r>
              <a:rPr lang="en-US" sz="1600" i="1" dirty="0">
                <a:solidFill>
                  <a:schemeClr val="bg1"/>
                </a:solidFill>
                <a:latin typeface="Wix Madefor Text"/>
                <a:cs typeface="Wix Madefor Text"/>
              </a:rPr>
              <a:t>Hacker-Way conference, Facebook introduced Flux architecture as an alternative to MVC.</a:t>
            </a:r>
          </a:p>
          <a:p>
            <a:pPr marL="133350">
              <a:buClr>
                <a:schemeClr val="dk1"/>
              </a:buClr>
              <a:buSzPts val="1500"/>
            </a:pPr>
            <a:endParaRPr lang="en-US" sz="1600" i="1" dirty="0">
              <a:solidFill>
                <a:schemeClr val="bg1"/>
              </a:solidFill>
              <a:latin typeface="Wix Madefor Text"/>
              <a:cs typeface="Wix Madefor Text"/>
              <a:sym typeface="Wix Madefor Text"/>
            </a:endParaRP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bg1"/>
                </a:solidFill>
                <a:latin typeface="Wix Madefor Text"/>
                <a:cs typeface="Wix Madefor Text"/>
              </a:rPr>
              <a:t>The main concept of flux is unidirectional data flow.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9E79F5D-ACB1-D04E-8FBC-A91440F23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925" y="1133769"/>
            <a:ext cx="2570304" cy="1024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51EBA2-3E67-D347-AD34-A1451F482EA9}"/>
              </a:ext>
            </a:extLst>
          </p:cNvPr>
          <p:cNvSpPr txBox="1"/>
          <p:nvPr/>
        </p:nvSpPr>
        <p:spPr>
          <a:xfrm>
            <a:off x="7269379" y="2150465"/>
            <a:ext cx="791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Flux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/>
          <p:nvPr/>
        </p:nvSpPr>
        <p:spPr>
          <a:xfrm>
            <a:off x="356825" y="3133100"/>
            <a:ext cx="501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4;p66">
            <a:extLst>
              <a:ext uri="{FF2B5EF4-FFF2-40B4-BE49-F238E27FC236}">
                <a16:creationId xmlns:a16="http://schemas.microsoft.com/office/drawing/2014/main" id="{3EEC1C9B-205C-8649-A352-A760BC69A704}"/>
              </a:ext>
            </a:extLst>
          </p:cNvPr>
          <p:cNvSpPr txBox="1"/>
          <p:nvPr/>
        </p:nvSpPr>
        <p:spPr>
          <a:xfrm>
            <a:off x="632300" y="1899200"/>
            <a:ext cx="5000404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History? </a:t>
            </a:r>
          </a:p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	Why bother?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9FA85-D2E3-B646-9F49-CB679DF5272B}"/>
              </a:ext>
            </a:extLst>
          </p:cNvPr>
          <p:cNvSpPr txBox="1"/>
          <p:nvPr/>
        </p:nvSpPr>
        <p:spPr>
          <a:xfrm>
            <a:off x="632300" y="3901189"/>
            <a:ext cx="83086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History doesn’t stay behind us.</a:t>
            </a:r>
          </a:p>
          <a:p>
            <a:r>
              <a:rPr lang="en-US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Studying history helps us understand how events in the past made things the way they are today. </a:t>
            </a:r>
          </a:p>
          <a:p>
            <a:r>
              <a:rPr lang="en-US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With lessons from the past, we not only learn about how things came to be, </a:t>
            </a:r>
          </a:p>
          <a:p>
            <a:r>
              <a:rPr lang="en-US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but also develop the ability to avoid mistakes and create better paths for ourselves.</a:t>
            </a:r>
            <a:endParaRPr lang="en-IL" dirty="0">
              <a:solidFill>
                <a:schemeClr val="tx2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1DC08-CE45-5A4E-A913-8C40DF4F3851}"/>
              </a:ext>
            </a:extLst>
          </p:cNvPr>
          <p:cNvSpPr txBox="1"/>
          <p:nvPr/>
        </p:nvSpPr>
        <p:spPr>
          <a:xfrm>
            <a:off x="7648465" y="4801435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- m</a:t>
            </a:r>
            <a:r>
              <a:rPr lang="en-IL" sz="1100" i="1" dirty="0">
                <a:solidFill>
                  <a:schemeClr val="tx2"/>
                </a:solidFill>
              </a:rPr>
              <a:t>ooc blog team -</a:t>
            </a:r>
          </a:p>
        </p:txBody>
      </p:sp>
      <p:pic>
        <p:nvPicPr>
          <p:cNvPr id="12" name="Google Shape;701;p100">
            <a:extLst>
              <a:ext uri="{FF2B5EF4-FFF2-40B4-BE49-F238E27FC236}">
                <a16:creationId xmlns:a16="http://schemas.microsoft.com/office/drawing/2014/main" id="{16C798F4-9D0C-0A44-AA73-9856ECAC0B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75" y="923877"/>
            <a:ext cx="7143777" cy="334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00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A951CB43-115C-434C-A8A7-AD8A02582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925" y="1133769"/>
            <a:ext cx="2570304" cy="1024009"/>
          </a:xfrm>
          <a:prstGeom prst="rect">
            <a:avLst/>
          </a:prstGeom>
        </p:spPr>
      </p:pic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2985722"/>
            <a:ext cx="2774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800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the application architecture that Facebook uses for building client-side web applications.”</a:t>
            </a:r>
            <a:endParaRPr lang="en-IL" sz="1800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A598D-5CDE-F049-B641-705433986979}"/>
              </a:ext>
            </a:extLst>
          </p:cNvPr>
          <p:cNvSpPr txBox="1"/>
          <p:nvPr/>
        </p:nvSpPr>
        <p:spPr>
          <a:xfrm>
            <a:off x="7269379" y="2150465"/>
            <a:ext cx="791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Flux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615CE2-7B64-A645-985D-0DFE965028D2}"/>
              </a:ext>
            </a:extLst>
          </p:cNvPr>
          <p:cNvGrpSpPr/>
          <p:nvPr/>
        </p:nvGrpSpPr>
        <p:grpSpPr>
          <a:xfrm>
            <a:off x="759859" y="2058600"/>
            <a:ext cx="4671620" cy="1264712"/>
            <a:chOff x="398731" y="2065514"/>
            <a:chExt cx="4671620" cy="126471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27CA453-3BAB-8E43-9456-405546729D19}"/>
                </a:ext>
              </a:extLst>
            </p:cNvPr>
            <p:cNvSpPr/>
            <p:nvPr/>
          </p:nvSpPr>
          <p:spPr>
            <a:xfrm>
              <a:off x="1667938" y="2898226"/>
              <a:ext cx="864000" cy="432000"/>
            </a:xfrm>
            <a:prstGeom prst="roundRect">
              <a:avLst/>
            </a:prstGeom>
            <a:solidFill>
              <a:srgbClr val="4F4E50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Dispatcher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C0AE1C-8E47-0145-B6B4-414667BB9BFE}"/>
                </a:ext>
              </a:extLst>
            </p:cNvPr>
            <p:cNvSpPr/>
            <p:nvPr/>
          </p:nvSpPr>
          <p:spPr>
            <a:xfrm>
              <a:off x="2937145" y="2065514"/>
              <a:ext cx="864000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Action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9E7B9D4-A098-F946-84BD-B0E0CC8E7436}"/>
                </a:ext>
              </a:extLst>
            </p:cNvPr>
            <p:cNvSpPr/>
            <p:nvPr/>
          </p:nvSpPr>
          <p:spPr>
            <a:xfrm>
              <a:off x="398731" y="2898226"/>
              <a:ext cx="864000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Action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F85F44-1A90-6540-A3B0-9C1EC43D633C}"/>
                </a:ext>
              </a:extLst>
            </p:cNvPr>
            <p:cNvSpPr/>
            <p:nvPr/>
          </p:nvSpPr>
          <p:spPr>
            <a:xfrm>
              <a:off x="2937145" y="2897507"/>
              <a:ext cx="864000" cy="432000"/>
            </a:xfrm>
            <a:prstGeom prst="roundRect">
              <a:avLst/>
            </a:prstGeom>
            <a:solidFill>
              <a:srgbClr val="2E4550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Store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02512E3-933E-544E-86DC-503A386E0099}"/>
                </a:ext>
              </a:extLst>
            </p:cNvPr>
            <p:cNvSpPr/>
            <p:nvPr/>
          </p:nvSpPr>
          <p:spPr>
            <a:xfrm>
              <a:off x="4206351" y="2897507"/>
              <a:ext cx="864000" cy="432000"/>
            </a:xfrm>
            <a:prstGeom prst="roundRect">
              <a:avLst/>
            </a:prstGeom>
            <a:solidFill>
              <a:srgbClr val="5FAF6A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View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E98E127-6288-924C-A2B3-776E2AFC34F6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1262731" y="3114226"/>
              <a:ext cx="405207" cy="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B56A4E-F555-374F-96DC-670EB77CF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31938" y="3113507"/>
              <a:ext cx="405207" cy="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BBAF1A8-B769-8A46-9357-BA7AC40768C9}"/>
                </a:ext>
              </a:extLst>
            </p:cNvPr>
            <p:cNvCxnSpPr>
              <a:cxnSpLocks/>
            </p:cNvCxnSpPr>
            <p:nvPr/>
          </p:nvCxnSpPr>
          <p:spPr>
            <a:xfrm>
              <a:off x="3801144" y="3113507"/>
              <a:ext cx="405207" cy="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773B906-9A78-694F-AB82-CC112392034F}"/>
                </a:ext>
              </a:extLst>
            </p:cNvPr>
            <p:cNvCxnSpPr>
              <a:cxnSpLocks/>
              <a:stCxn id="19" idx="0"/>
              <a:endCxn id="16" idx="3"/>
            </p:cNvCxnSpPr>
            <p:nvPr/>
          </p:nvCxnSpPr>
          <p:spPr>
            <a:xfrm rot="16200000" flipV="1">
              <a:off x="3911752" y="2170908"/>
              <a:ext cx="615993" cy="837206"/>
            </a:xfrm>
            <a:prstGeom prst="bentConnector2">
              <a:avLst/>
            </a:prstGeom>
            <a:ln w="22225">
              <a:solidFill>
                <a:srgbClr val="733C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1705BF24-75FC-FA43-9F74-BD047DCC3065}"/>
                </a:ext>
              </a:extLst>
            </p:cNvPr>
            <p:cNvCxnSpPr>
              <a:cxnSpLocks/>
              <a:stCxn id="16" idx="1"/>
              <a:endCxn id="15" idx="0"/>
            </p:cNvCxnSpPr>
            <p:nvPr/>
          </p:nvCxnSpPr>
          <p:spPr>
            <a:xfrm rot="10800000" flipV="1">
              <a:off x="2099939" y="2281514"/>
              <a:ext cx="837207" cy="616712"/>
            </a:xfrm>
            <a:prstGeom prst="bentConnector2">
              <a:avLst/>
            </a:prstGeom>
            <a:ln w="22225">
              <a:solidFill>
                <a:srgbClr val="733C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F6C7687-B3C8-B44D-A08A-9FD5E3914D86}"/>
              </a:ext>
            </a:extLst>
          </p:cNvPr>
          <p:cNvSpPr txBox="1"/>
          <p:nvPr/>
        </p:nvSpPr>
        <p:spPr>
          <a:xfrm>
            <a:off x="668589" y="3724386"/>
            <a:ext cx="3807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There is another action node in the diagram,</a:t>
            </a:r>
          </a:p>
          <a:p>
            <a:r>
              <a:rPr lang="en-US" i="1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accounting for actions that do not originate from views, which is common.</a:t>
            </a:r>
            <a:endParaRPr lang="en-IL" dirty="0">
              <a:solidFill>
                <a:schemeClr val="bg1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22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A951CB43-115C-434C-A8A7-AD8A02582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925" y="1133769"/>
            <a:ext cx="2570304" cy="1024009"/>
          </a:xfrm>
          <a:prstGeom prst="rect">
            <a:avLst/>
          </a:prstGeom>
        </p:spPr>
      </p:pic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2985722"/>
            <a:ext cx="2774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800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the application architecture that Facebook uses for building client-side web applications.”</a:t>
            </a:r>
            <a:endParaRPr lang="en-IL" sz="1800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A598D-5CDE-F049-B641-705433986979}"/>
              </a:ext>
            </a:extLst>
          </p:cNvPr>
          <p:cNvSpPr txBox="1"/>
          <p:nvPr/>
        </p:nvSpPr>
        <p:spPr>
          <a:xfrm>
            <a:off x="7269379" y="2150465"/>
            <a:ext cx="791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Flux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27CA453-3BAB-8E43-9456-405546729D19}"/>
              </a:ext>
            </a:extLst>
          </p:cNvPr>
          <p:cNvSpPr/>
          <p:nvPr/>
        </p:nvSpPr>
        <p:spPr>
          <a:xfrm>
            <a:off x="1419107" y="3733376"/>
            <a:ext cx="864000" cy="432000"/>
          </a:xfrm>
          <a:prstGeom prst="roundRect">
            <a:avLst/>
          </a:prstGeom>
          <a:solidFill>
            <a:srgbClr val="4F4E50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Dispatcher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1F85F44-1A90-6540-A3B0-9C1EC43D633C}"/>
              </a:ext>
            </a:extLst>
          </p:cNvPr>
          <p:cNvSpPr/>
          <p:nvPr/>
        </p:nvSpPr>
        <p:spPr>
          <a:xfrm>
            <a:off x="3864892" y="3737411"/>
            <a:ext cx="864000" cy="432000"/>
          </a:xfrm>
          <a:prstGeom prst="roundRect">
            <a:avLst/>
          </a:prstGeom>
          <a:solidFill>
            <a:srgbClr val="2E4550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Store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2512E3-933E-544E-86DC-503A386E0099}"/>
              </a:ext>
            </a:extLst>
          </p:cNvPr>
          <p:cNvSpPr/>
          <p:nvPr/>
        </p:nvSpPr>
        <p:spPr>
          <a:xfrm>
            <a:off x="2641999" y="2652901"/>
            <a:ext cx="864000" cy="432000"/>
          </a:xfrm>
          <a:prstGeom prst="roundRect">
            <a:avLst/>
          </a:prstGeom>
          <a:solidFill>
            <a:srgbClr val="5FAF6A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AF1A8-B769-8A46-9357-BA7AC40768C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283107" y="3949376"/>
            <a:ext cx="1581785" cy="4035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705BF24-75FC-FA43-9F74-BD047DCC3065}"/>
              </a:ext>
            </a:extLst>
          </p:cNvPr>
          <p:cNvCxnSpPr>
            <a:cxnSpLocks/>
            <a:stCxn id="19" idx="1"/>
            <a:endCxn id="15" idx="0"/>
          </p:cNvCxnSpPr>
          <p:nvPr/>
        </p:nvCxnSpPr>
        <p:spPr>
          <a:xfrm rot="10800000" flipV="1">
            <a:off x="1851107" y="2868900"/>
            <a:ext cx="790892" cy="864475"/>
          </a:xfrm>
          <a:prstGeom prst="bentConnector2">
            <a:avLst/>
          </a:prstGeom>
          <a:ln w="22225">
            <a:solidFill>
              <a:srgbClr val="733C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EC3473-184D-784E-B3C0-0B60233E0D77}"/>
              </a:ext>
            </a:extLst>
          </p:cNvPr>
          <p:cNvGrpSpPr/>
          <p:nvPr/>
        </p:nvGrpSpPr>
        <p:grpSpPr>
          <a:xfrm>
            <a:off x="2158549" y="3734731"/>
            <a:ext cx="799495" cy="432000"/>
            <a:chOff x="3537114" y="1133769"/>
            <a:chExt cx="799495" cy="4320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C0AE1C-8E47-0145-B6B4-414667BB9BFE}"/>
                </a:ext>
              </a:extLst>
            </p:cNvPr>
            <p:cNvSpPr/>
            <p:nvPr/>
          </p:nvSpPr>
          <p:spPr>
            <a:xfrm>
              <a:off x="3596689" y="1133769"/>
              <a:ext cx="660682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5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E5704C-33D7-A34D-8E6C-520EDC33DA2F}"/>
                </a:ext>
              </a:extLst>
            </p:cNvPr>
            <p:cNvSpPr txBox="1"/>
            <p:nvPr/>
          </p:nvSpPr>
          <p:spPr>
            <a:xfrm>
              <a:off x="3537114" y="1211269"/>
              <a:ext cx="7994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Action</a:t>
              </a:r>
              <a:endParaRPr lang="en-IL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9142F5-A241-3149-962A-4706FDDDC9D6}"/>
              </a:ext>
            </a:extLst>
          </p:cNvPr>
          <p:cNvGrpSpPr/>
          <p:nvPr/>
        </p:nvGrpSpPr>
        <p:grpSpPr>
          <a:xfrm>
            <a:off x="2148800" y="2665155"/>
            <a:ext cx="799495" cy="432000"/>
            <a:chOff x="2998295" y="2484764"/>
            <a:chExt cx="799495" cy="4320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57BFF691-0F65-4B48-95B7-4B4F3C955B7B}"/>
                </a:ext>
              </a:extLst>
            </p:cNvPr>
            <p:cNvSpPr/>
            <p:nvPr/>
          </p:nvSpPr>
          <p:spPr>
            <a:xfrm>
              <a:off x="2998295" y="2484764"/>
              <a:ext cx="660682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5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9F4613-E593-D544-B53B-FBF957318823}"/>
                </a:ext>
              </a:extLst>
            </p:cNvPr>
            <p:cNvSpPr txBox="1"/>
            <p:nvPr/>
          </p:nvSpPr>
          <p:spPr>
            <a:xfrm>
              <a:off x="2998295" y="2562264"/>
              <a:ext cx="7994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Action</a:t>
              </a:r>
              <a:endParaRPr lang="en-IL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endParaRPr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E9D757C-979B-7C4F-A924-B1B78026B1C9}"/>
              </a:ext>
            </a:extLst>
          </p:cNvPr>
          <p:cNvCxnSpPr>
            <a:cxnSpLocks/>
            <a:stCxn id="18" idx="0"/>
            <a:endCxn id="19" idx="3"/>
          </p:cNvCxnSpPr>
          <p:nvPr/>
        </p:nvCxnSpPr>
        <p:spPr>
          <a:xfrm rot="16200000" flipV="1">
            <a:off x="3467191" y="2907709"/>
            <a:ext cx="868510" cy="790893"/>
          </a:xfrm>
          <a:prstGeom prst="bentConnector2">
            <a:avLst/>
          </a:prstGeom>
          <a:ln w="22225">
            <a:solidFill>
              <a:srgbClr val="733C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5555D5-3BC6-0E41-B07B-CD678FA1A020}"/>
              </a:ext>
            </a:extLst>
          </p:cNvPr>
          <p:cNvGrpSpPr/>
          <p:nvPr/>
        </p:nvGrpSpPr>
        <p:grpSpPr>
          <a:xfrm>
            <a:off x="3919852" y="3396368"/>
            <a:ext cx="799495" cy="432000"/>
            <a:chOff x="3536985" y="1133769"/>
            <a:chExt cx="799495" cy="432000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AECFD439-48CD-CD4B-95EC-46E28B73DCE5}"/>
                </a:ext>
              </a:extLst>
            </p:cNvPr>
            <p:cNvSpPr/>
            <p:nvPr/>
          </p:nvSpPr>
          <p:spPr>
            <a:xfrm>
              <a:off x="3596689" y="1133769"/>
              <a:ext cx="660682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5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6968ED-D144-0941-B579-4C36CD3FF3AA}"/>
                </a:ext>
              </a:extLst>
            </p:cNvPr>
            <p:cNvSpPr txBox="1"/>
            <p:nvPr/>
          </p:nvSpPr>
          <p:spPr>
            <a:xfrm>
              <a:off x="3536985" y="1165659"/>
              <a:ext cx="799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0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Changed</a:t>
              </a:r>
              <a:br>
                <a:rPr lang="en-IL" sz="10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</a:br>
              <a:r>
                <a:rPr lang="en-IL" sz="10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Data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A1A1A05-BE06-084C-988E-82EF77E9DB02}"/>
              </a:ext>
            </a:extLst>
          </p:cNvPr>
          <p:cNvSpPr txBox="1"/>
          <p:nvPr/>
        </p:nvSpPr>
        <p:spPr>
          <a:xfrm>
            <a:off x="4483797" y="267075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View subscribes to </a:t>
            </a:r>
          </a:p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the store changes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2DF0DE-981A-124E-94ED-581F03C4828B}"/>
              </a:ext>
            </a:extLst>
          </p:cNvPr>
          <p:cNvSpPr txBox="1"/>
          <p:nvPr/>
        </p:nvSpPr>
        <p:spPr>
          <a:xfrm>
            <a:off x="264459" y="2665155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View diapatches </a:t>
            </a:r>
          </a:p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actions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BA88CF-5A87-A649-A546-EB2E2DF79763}"/>
              </a:ext>
            </a:extLst>
          </p:cNvPr>
          <p:cNvSpPr txBox="1"/>
          <p:nvPr/>
        </p:nvSpPr>
        <p:spPr>
          <a:xfrm>
            <a:off x="2228989" y="4354244"/>
            <a:ext cx="1635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Store subscribes to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D</a:t>
            </a:r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ispatcher events</a:t>
            </a:r>
          </a:p>
        </p:txBody>
      </p:sp>
    </p:spTree>
    <p:extLst>
      <p:ext uri="{BB962C8B-B14F-4D97-AF65-F5344CB8AC3E}">
        <p14:creationId xmlns:p14="http://schemas.microsoft.com/office/powerpoint/2010/main" val="141653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3 0.1503 L -0.0783 0.075 C -0.0783 0.04166 -0.0566 4.81481E-6 -0.03924 4.81481E-6 L 4.16667E-6 4.81481E-6 " pathEditMode="relative" rAng="0" ptsTypes="AAAA">
                                      <p:cBhvr>
                                        <p:cTn id="9" dur="3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75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-0.00031 L 0.14305 0.00031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3 -0.14876 L -0.04202 -0.14876 C -0.01945 -0.14876 4.16667E-6 -0.10864 4.16667E-6 -0.07562 L 4.16667E-6 -4.93827E-7 " pathEditMode="relative" rAng="0" ptsTypes="AAAA">
                                      <p:cBhvr>
                                        <p:cTn id="21" dur="3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5" y="2191382"/>
            <a:ext cx="505940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Action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Actions define the internal API of your application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They are simple objects that have a "type" field and some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BA6AC-BF10-A748-BCB4-2D11869E8DB2}"/>
              </a:ext>
            </a:extLst>
          </p:cNvPr>
          <p:cNvSpPr txBox="1"/>
          <p:nvPr/>
        </p:nvSpPr>
        <p:spPr>
          <a:xfrm>
            <a:off x="612675" y="3966755"/>
            <a:ext cx="2946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For example, delete todo action:</a:t>
            </a:r>
            <a:endParaRPr lang="en-IL" i="1" dirty="0">
              <a:solidFill>
                <a:schemeClr val="bg1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9209B8-FF7D-EC42-AE60-81C67F810F9F}"/>
              </a:ext>
            </a:extLst>
          </p:cNvPr>
          <p:cNvSpPr txBox="1"/>
          <p:nvPr/>
        </p:nvSpPr>
        <p:spPr>
          <a:xfrm>
            <a:off x="612675" y="4309543"/>
            <a:ext cx="27741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0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'delete-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todo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todoID: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'1234'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1937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5" y="2191382"/>
            <a:ext cx="4891920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bg1"/>
              </a:buClr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Dispatcher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dispatcher receives actions and dispatches them to stores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Stores are registering with the dispatcher 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Every store will receive every action</a:t>
            </a:r>
          </a:p>
        </p:txBody>
      </p:sp>
    </p:spTree>
    <p:extLst>
      <p:ext uri="{BB962C8B-B14F-4D97-AF65-F5344CB8AC3E}">
        <p14:creationId xmlns:p14="http://schemas.microsoft.com/office/powerpoint/2010/main" val="79187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5" y="2191382"/>
            <a:ext cx="5038608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bg1"/>
              </a:buClr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Store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 store is what holds the data of an application 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data in a store must only be mutated by responding to an action 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Every time a store's data changes it must emit a "change" event</a:t>
            </a:r>
          </a:p>
        </p:txBody>
      </p:sp>
    </p:spTree>
    <p:extLst>
      <p:ext uri="{BB962C8B-B14F-4D97-AF65-F5344CB8AC3E}">
        <p14:creationId xmlns:p14="http://schemas.microsoft.com/office/powerpoint/2010/main" val="2446293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5" y="2191382"/>
            <a:ext cx="468012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bg1"/>
              </a:buClr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View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View subscribes to change events from stores</a:t>
            </a:r>
            <a:endParaRPr lang="en-US" sz="1500" b="1" i="1" dirty="0">
              <a:solidFill>
                <a:schemeClr val="bg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Data from stores is displayed in views 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Actions are typically dispatched from views</a:t>
            </a:r>
          </a:p>
        </p:txBody>
      </p:sp>
    </p:spTree>
    <p:extLst>
      <p:ext uri="{BB962C8B-B14F-4D97-AF65-F5344CB8AC3E}">
        <p14:creationId xmlns:p14="http://schemas.microsoft.com/office/powerpoint/2010/main" val="139478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4" y="2191382"/>
            <a:ext cx="443771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bg1"/>
              </a:buClr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Unidirectional data flow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Views send actions to the dispatcher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dispatcher sends actions to every store 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Stores send data to the views</a:t>
            </a:r>
          </a:p>
        </p:txBody>
      </p:sp>
    </p:spTree>
    <p:extLst>
      <p:ext uri="{BB962C8B-B14F-4D97-AF65-F5344CB8AC3E}">
        <p14:creationId xmlns:p14="http://schemas.microsoft.com/office/powerpoint/2010/main" val="387257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72438-13FA-894B-9AC1-4F7B354B0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" r="5314" b="4009"/>
          <a:stretch/>
        </p:blipFill>
        <p:spPr>
          <a:xfrm>
            <a:off x="1593669" y="1721939"/>
            <a:ext cx="6707777" cy="2425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1126BF-1FF1-7240-8801-B21603BE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202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4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0;p81">
            <a:extLst>
              <a:ext uri="{FF2B5EF4-FFF2-40B4-BE49-F238E27FC236}">
                <a16:creationId xmlns:a16="http://schemas.microsoft.com/office/drawing/2014/main" id="{F8978559-8B25-8646-B231-5610A773B1E6}"/>
              </a:ext>
            </a:extLst>
          </p:cNvPr>
          <p:cNvSpPr txBox="1"/>
          <p:nvPr/>
        </p:nvSpPr>
        <p:spPr>
          <a:xfrm>
            <a:off x="632299" y="1080000"/>
            <a:ext cx="4950815" cy="12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0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Redux</a:t>
            </a:r>
            <a:endParaRPr lang="en-US" sz="5000" b="1" dirty="0">
              <a:solidFill>
                <a:schemeClr val="dk1"/>
              </a:solidFill>
              <a:latin typeface="Wix Madefor Display"/>
              <a:cs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F79DF-3FDF-5443-867D-7368CD7340F8}"/>
              </a:ext>
            </a:extLst>
          </p:cNvPr>
          <p:cNvSpPr txBox="1"/>
          <p:nvPr/>
        </p:nvSpPr>
        <p:spPr>
          <a:xfrm>
            <a:off x="6270501" y="3655245"/>
            <a:ext cx="27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“Redux is a predictable state container for JavaScript apps”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71D6DA-A02F-1246-A868-588139F0B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615" y="666620"/>
            <a:ext cx="2391700" cy="239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6F5ED7-12F3-8C46-A397-BF3A3AEA65E8}"/>
              </a:ext>
            </a:extLst>
          </p:cNvPr>
          <p:cNvSpPr txBox="1"/>
          <p:nvPr/>
        </p:nvSpPr>
        <p:spPr>
          <a:xfrm>
            <a:off x="7150574" y="2881070"/>
            <a:ext cx="99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Redux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07FC-7D1C-C843-8B44-DCAE42F3AE52}"/>
              </a:ext>
            </a:extLst>
          </p:cNvPr>
          <p:cNvSpPr txBox="1"/>
          <p:nvPr/>
        </p:nvSpPr>
        <p:spPr>
          <a:xfrm>
            <a:off x="7934462" y="4707656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Redux docs -</a:t>
            </a:r>
          </a:p>
        </p:txBody>
      </p:sp>
      <p:sp>
        <p:nvSpPr>
          <p:cNvPr id="9" name="Google Shape;386;p69">
            <a:extLst>
              <a:ext uri="{FF2B5EF4-FFF2-40B4-BE49-F238E27FC236}">
                <a16:creationId xmlns:a16="http://schemas.microsoft.com/office/drawing/2014/main" id="{7949BDCC-A36B-7949-8385-4611C413AC76}"/>
              </a:ext>
            </a:extLst>
          </p:cNvPr>
          <p:cNvSpPr txBox="1"/>
          <p:nvPr/>
        </p:nvSpPr>
        <p:spPr>
          <a:xfrm>
            <a:off x="512919" y="2104316"/>
            <a:ext cx="415883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IL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In 2015, </a:t>
            </a: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a year after Flux announcement, </a:t>
            </a: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Dan Abramov released Redux, </a:t>
            </a: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a new implementation of Flux architecture.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E9E301-D7D3-BB46-8791-7D576D13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033" y="2991516"/>
            <a:ext cx="2599934" cy="19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90;p81">
            <a:extLst>
              <a:ext uri="{FF2B5EF4-FFF2-40B4-BE49-F238E27FC236}">
                <a16:creationId xmlns:a16="http://schemas.microsoft.com/office/drawing/2014/main" id="{8171E4A4-CAFE-2D43-9437-25C5F281740C}"/>
              </a:ext>
            </a:extLst>
          </p:cNvPr>
          <p:cNvSpPr txBox="1"/>
          <p:nvPr/>
        </p:nvSpPr>
        <p:spPr>
          <a:xfrm>
            <a:off x="632299" y="1080000"/>
            <a:ext cx="4950815" cy="12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0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Redux</a:t>
            </a:r>
            <a:endParaRPr lang="en-US" sz="5000" b="1" dirty="0">
              <a:solidFill>
                <a:schemeClr val="dk1"/>
              </a:solidFill>
              <a:latin typeface="Wix Madefor Display"/>
              <a:cs typeface="Wix Madefor Displ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0C61A-FD3C-2244-90E4-73EE6138EE3B}"/>
              </a:ext>
            </a:extLst>
          </p:cNvPr>
          <p:cNvSpPr txBox="1"/>
          <p:nvPr/>
        </p:nvSpPr>
        <p:spPr>
          <a:xfrm>
            <a:off x="6270501" y="3655245"/>
            <a:ext cx="27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“Redux is a predictable state container for JavaScript apps”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AB7BC17-367E-F540-9CE9-25B54DB5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615" y="666620"/>
            <a:ext cx="2391700" cy="239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58AEF4-2568-0B47-A3ED-CEB7DF9C2F4E}"/>
              </a:ext>
            </a:extLst>
          </p:cNvPr>
          <p:cNvSpPr txBox="1"/>
          <p:nvPr/>
        </p:nvSpPr>
        <p:spPr>
          <a:xfrm>
            <a:off x="7150574" y="2881070"/>
            <a:ext cx="99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Redux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A8BB5-3157-A748-B897-1217F0126479}"/>
              </a:ext>
            </a:extLst>
          </p:cNvPr>
          <p:cNvSpPr txBox="1"/>
          <p:nvPr/>
        </p:nvSpPr>
        <p:spPr>
          <a:xfrm>
            <a:off x="7934462" y="4707656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Redux docs -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27688-7742-EF44-97EC-928B9156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033" y="2991516"/>
            <a:ext cx="2599934" cy="1949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9B5C5A-6A0C-4D47-BA15-A36754FBDBEE}"/>
              </a:ext>
            </a:extLst>
          </p:cNvPr>
          <p:cNvSpPr txBox="1"/>
          <p:nvPr/>
        </p:nvSpPr>
        <p:spPr>
          <a:xfrm>
            <a:off x="506526" y="2133796"/>
            <a:ext cx="5078634" cy="260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When Redux was introduced, the main differences </a:t>
            </a: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from Flux implementations were:</a:t>
            </a:r>
            <a:endParaRPr lang="en-US" sz="1600" i="1" dirty="0">
              <a:solidFill>
                <a:schemeClr val="tx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pPr marL="457200" indent="-323850">
              <a:spcBef>
                <a:spcPts val="1200"/>
              </a:spcBef>
              <a:buClr>
                <a:schemeClr val="tx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 single source of truth</a:t>
            </a:r>
          </a:p>
          <a:p>
            <a:pPr marL="457200" indent="-323850">
              <a:spcBef>
                <a:spcPts val="1200"/>
              </a:spcBef>
              <a:buClr>
                <a:schemeClr val="tx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Immutability</a:t>
            </a:r>
          </a:p>
          <a:p>
            <a:pPr marL="457200" indent="-323850">
              <a:spcBef>
                <a:spcPts val="1200"/>
              </a:spcBef>
              <a:buClr>
                <a:schemeClr val="tx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 store is a reducer </a:t>
            </a:r>
            <a:br>
              <a:rPr lang="en-US" sz="1500" i="1" dirty="0">
                <a:solidFill>
                  <a:schemeClr val="tx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</a:br>
            <a:r>
              <a:rPr lang="en-US" sz="1500" i="1" dirty="0">
                <a:solidFill>
                  <a:schemeClr val="tx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function</a:t>
            </a:r>
          </a:p>
          <a:p>
            <a:pPr marL="457200" indent="-323850">
              <a:spcBef>
                <a:spcPts val="1200"/>
              </a:spcBef>
              <a:buClr>
                <a:schemeClr val="tx1"/>
              </a:buClr>
              <a:buSzPts val="1500"/>
              <a:buFont typeface="Wix Madefor Text"/>
              <a:buChar char="➔"/>
            </a:pPr>
            <a:endParaRPr lang="en-US" sz="1500" i="1" dirty="0">
              <a:solidFill>
                <a:schemeClr val="tx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87390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/>
        </p:nvSpPr>
        <p:spPr>
          <a:xfrm>
            <a:off x="632300" y="1899200"/>
            <a:ext cx="5000404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History? </a:t>
            </a:r>
          </a:p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	Why bother?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pic>
        <p:nvPicPr>
          <p:cNvPr id="365" name="Google Shape;3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750" y="1186075"/>
            <a:ext cx="6360250" cy="297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8AA79-687E-0B42-9E25-1EA3B207AA7E}"/>
              </a:ext>
            </a:extLst>
          </p:cNvPr>
          <p:cNvSpPr txBox="1"/>
          <p:nvPr/>
        </p:nvSpPr>
        <p:spPr>
          <a:xfrm>
            <a:off x="632300" y="3901189"/>
            <a:ext cx="79239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History doesn’t stay behind us.</a:t>
            </a:r>
          </a:p>
          <a:p>
            <a:r>
              <a:rPr lang="en-US" dirty="0">
                <a:solidFill>
                  <a:schemeClr val="tx2"/>
                </a:solidFill>
              </a:rPr>
              <a:t>Studying history helps us understand how events in the past made things the way they are today. </a:t>
            </a:r>
          </a:p>
          <a:p>
            <a:r>
              <a:rPr lang="en-US" dirty="0">
                <a:solidFill>
                  <a:schemeClr val="tx2"/>
                </a:solidFill>
              </a:rPr>
              <a:t>With lessons from the past, we not only learn about how things came to be, </a:t>
            </a:r>
          </a:p>
          <a:p>
            <a:r>
              <a:rPr lang="en-US" dirty="0">
                <a:solidFill>
                  <a:schemeClr val="tx2"/>
                </a:solidFill>
              </a:rPr>
              <a:t>but also develop the ability to avoid mistakes and create better paths for ourselves.</a:t>
            </a:r>
            <a:endParaRPr lang="en-IL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37460-8E71-424B-8E90-812F7659928C}"/>
              </a:ext>
            </a:extLst>
          </p:cNvPr>
          <p:cNvSpPr txBox="1"/>
          <p:nvPr/>
        </p:nvSpPr>
        <p:spPr>
          <a:xfrm>
            <a:off x="8083295" y="470140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CECDA-C5CA-9D45-B581-749A9FBB3871}"/>
              </a:ext>
            </a:extLst>
          </p:cNvPr>
          <p:cNvSpPr txBox="1"/>
          <p:nvPr/>
        </p:nvSpPr>
        <p:spPr>
          <a:xfrm>
            <a:off x="7648465" y="4801435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- m</a:t>
            </a:r>
            <a:r>
              <a:rPr lang="en-IL" sz="1100" i="1" dirty="0">
                <a:solidFill>
                  <a:schemeClr val="tx2"/>
                </a:solidFill>
              </a:rPr>
              <a:t>ooc blog team 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CF79DF-3FDF-5443-867D-7368CD7340F8}"/>
              </a:ext>
            </a:extLst>
          </p:cNvPr>
          <p:cNvSpPr txBox="1"/>
          <p:nvPr/>
        </p:nvSpPr>
        <p:spPr>
          <a:xfrm>
            <a:off x="6270501" y="3655245"/>
            <a:ext cx="27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“Redux is a predictable state container for JavaScript apps”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71D6DA-A02F-1246-A868-588139F0B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615" y="666620"/>
            <a:ext cx="2391700" cy="239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6F5ED7-12F3-8C46-A397-BF3A3AEA65E8}"/>
              </a:ext>
            </a:extLst>
          </p:cNvPr>
          <p:cNvSpPr txBox="1"/>
          <p:nvPr/>
        </p:nvSpPr>
        <p:spPr>
          <a:xfrm>
            <a:off x="7150574" y="2881070"/>
            <a:ext cx="99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Redux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07FC-7D1C-C843-8B44-DCAE42F3AE52}"/>
              </a:ext>
            </a:extLst>
          </p:cNvPr>
          <p:cNvSpPr txBox="1"/>
          <p:nvPr/>
        </p:nvSpPr>
        <p:spPr>
          <a:xfrm>
            <a:off x="7934462" y="4707656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Redux docs -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E2C93C-8CC6-6E44-8D7C-08E1377BE62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84020"/>
            <a:ext cx="5961983" cy="3284780"/>
            <a:chOff x="527109" y="1976076"/>
            <a:chExt cx="5675240" cy="29306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85C366-EACC-DF4C-A6E4-0BDA2C84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109" y="2403747"/>
              <a:ext cx="5675240" cy="250299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9F436C-165A-A14E-BA50-FC1661FE3C6C}"/>
                </a:ext>
              </a:extLst>
            </p:cNvPr>
            <p:cNvGrpSpPr/>
            <p:nvPr/>
          </p:nvGrpSpPr>
          <p:grpSpPr>
            <a:xfrm>
              <a:off x="748574" y="1976076"/>
              <a:ext cx="5394014" cy="389174"/>
              <a:chOff x="299686" y="2059206"/>
              <a:chExt cx="5394014" cy="38917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3267EA3-C8BA-EF4C-AEAA-350A0B9E2B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8525"/>
              <a:stretch/>
            </p:blipFill>
            <p:spPr>
              <a:xfrm>
                <a:off x="299686" y="2092606"/>
                <a:ext cx="3524170" cy="35577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78943EB-78CD-7449-87D1-78931FBEE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6749" t="-12461" b="6231"/>
              <a:stretch/>
            </p:blipFill>
            <p:spPr>
              <a:xfrm>
                <a:off x="1970638" y="2059206"/>
                <a:ext cx="3723062" cy="3891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5494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CF79DF-3FDF-5443-867D-7368CD7340F8}"/>
              </a:ext>
            </a:extLst>
          </p:cNvPr>
          <p:cNvSpPr txBox="1"/>
          <p:nvPr/>
        </p:nvSpPr>
        <p:spPr>
          <a:xfrm>
            <a:off x="6270501" y="3655245"/>
            <a:ext cx="27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“Redux is a predictable state container for JavaScript apps”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71D6DA-A02F-1246-A868-588139F0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2615" y="666620"/>
            <a:ext cx="2391700" cy="239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6F5ED7-12F3-8C46-A397-BF3A3AEA65E8}"/>
              </a:ext>
            </a:extLst>
          </p:cNvPr>
          <p:cNvSpPr txBox="1"/>
          <p:nvPr/>
        </p:nvSpPr>
        <p:spPr>
          <a:xfrm>
            <a:off x="7150574" y="2881070"/>
            <a:ext cx="99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Redux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07FC-7D1C-C843-8B44-DCAE42F3AE52}"/>
              </a:ext>
            </a:extLst>
          </p:cNvPr>
          <p:cNvSpPr txBox="1"/>
          <p:nvPr/>
        </p:nvSpPr>
        <p:spPr>
          <a:xfrm>
            <a:off x="7934462" y="4707656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Redux docs -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3D0FDA-192E-4C43-B30B-0B68EDFBD27A}"/>
              </a:ext>
            </a:extLst>
          </p:cNvPr>
          <p:cNvGrpSpPr>
            <a:grpSpLocks noChangeAspect="1"/>
          </p:cNvGrpSpPr>
          <p:nvPr/>
        </p:nvGrpSpPr>
        <p:grpSpPr>
          <a:xfrm>
            <a:off x="97758" y="1085777"/>
            <a:ext cx="5914235" cy="3346524"/>
            <a:chOff x="700641" y="1969211"/>
            <a:chExt cx="5004377" cy="28316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7815FE-932E-9B43-97E8-7FAD6EB7719E}"/>
                </a:ext>
              </a:extLst>
            </p:cNvPr>
            <p:cNvGrpSpPr/>
            <p:nvPr/>
          </p:nvGrpSpPr>
          <p:grpSpPr>
            <a:xfrm>
              <a:off x="700641" y="1969211"/>
              <a:ext cx="5004377" cy="2831688"/>
              <a:chOff x="758832" y="1969211"/>
              <a:chExt cx="5004377" cy="283168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CC6F3A-B6DD-384C-A382-C253209F7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504"/>
              <a:stretch/>
            </p:blipFill>
            <p:spPr>
              <a:xfrm>
                <a:off x="900977" y="4063500"/>
                <a:ext cx="4651928" cy="73739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73B1E5F-6850-BE4A-93B3-55B568D0D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54341"/>
              <a:stretch/>
            </p:blipFill>
            <p:spPr>
              <a:xfrm>
                <a:off x="758832" y="2422310"/>
                <a:ext cx="5004377" cy="164119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C636F3C-38E6-4547-AB62-273ACF244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163" y="1969211"/>
                <a:ext cx="4893713" cy="351958"/>
              </a:xfrm>
              <a:prstGeom prst="rect">
                <a:avLst/>
              </a:prstGeom>
            </p:spPr>
          </p:pic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FABD0A3-4EDA-AD46-B872-24B9C668FB8D}"/>
                </a:ext>
              </a:extLst>
            </p:cNvPr>
            <p:cNvCxnSpPr>
              <a:cxnSpLocks/>
            </p:cNvCxnSpPr>
            <p:nvPr/>
          </p:nvCxnSpPr>
          <p:spPr>
            <a:xfrm>
              <a:off x="5641372" y="4055187"/>
              <a:ext cx="0" cy="737399"/>
            </a:xfrm>
            <a:prstGeom prst="line">
              <a:avLst/>
            </a:prstGeom>
            <a:ln w="6350">
              <a:solidFill>
                <a:srgbClr val="EBEE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63F1BAE-C908-BB48-8D2E-F83E8E664D88}"/>
              </a:ext>
            </a:extLst>
          </p:cNvPr>
          <p:cNvCxnSpPr>
            <a:cxnSpLocks/>
          </p:cNvCxnSpPr>
          <p:nvPr/>
        </p:nvCxnSpPr>
        <p:spPr>
          <a:xfrm>
            <a:off x="181724" y="3551009"/>
            <a:ext cx="0" cy="871467"/>
          </a:xfrm>
          <a:prstGeom prst="line">
            <a:avLst/>
          </a:prstGeom>
          <a:ln w="6350">
            <a:solidFill>
              <a:srgbClr val="EBEE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75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486106-3FEF-B641-8E9C-241303F8B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8"/>
          <a:stretch/>
        </p:blipFill>
        <p:spPr>
          <a:xfrm>
            <a:off x="699463" y="731520"/>
            <a:ext cx="7893069" cy="4128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F066DE-8B89-AB48-9BB8-BF3CEC3978C9}"/>
              </a:ext>
            </a:extLst>
          </p:cNvPr>
          <p:cNvSpPr/>
          <p:nvPr/>
        </p:nvSpPr>
        <p:spPr>
          <a:xfrm>
            <a:off x="551468" y="1571105"/>
            <a:ext cx="8151957" cy="216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C746F-DBE3-934D-A74B-A87469C4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5" y="111529"/>
            <a:ext cx="1578263" cy="389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28B218-F1F4-FF48-9B17-D3AAA5FA9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4648581"/>
            <a:ext cx="1142037" cy="4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38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473B2-2C72-EF4C-A2E2-68C88865F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6" t="4632" r="3486" b="4632"/>
          <a:stretch/>
        </p:blipFill>
        <p:spPr>
          <a:xfrm>
            <a:off x="1130530" y="-1"/>
            <a:ext cx="6882939" cy="5143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B4813-B9FD-CE49-A469-7DE76EC8B009}"/>
              </a:ext>
            </a:extLst>
          </p:cNvPr>
          <p:cNvSpPr txBox="1"/>
          <p:nvPr/>
        </p:nvSpPr>
        <p:spPr>
          <a:xfrm>
            <a:off x="2990751" y="191193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6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kayaKanadaka" panose="02010502080401010103" pitchFamily="2" charset="77"/>
                <a:cs typeface="AkayaKanadaka" panose="02010502080401010103" pitchFamily="2" charset="77"/>
              </a:rPr>
              <a:t>WAIT</a:t>
            </a:r>
            <a:r>
              <a:rPr lang="en-IL" sz="32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kayaKanadaka" panose="02010502080401010103" pitchFamily="2" charset="77"/>
                <a:cs typeface="AkayaKanadaka" panose="02010502080401010103" pitchFamily="2" charset="77"/>
              </a:rPr>
              <a:t> A SECOND…</a:t>
            </a:r>
            <a:r>
              <a:rPr lang="en-IL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450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4;p66">
            <a:extLst>
              <a:ext uri="{FF2B5EF4-FFF2-40B4-BE49-F238E27FC236}">
                <a16:creationId xmlns:a16="http://schemas.microsoft.com/office/drawing/2014/main" id="{8DF366EA-BC84-FC4B-884C-0B7B0CB6DD2C}"/>
              </a:ext>
            </a:extLst>
          </p:cNvPr>
          <p:cNvSpPr txBox="1"/>
          <p:nvPr/>
        </p:nvSpPr>
        <p:spPr>
          <a:xfrm>
            <a:off x="572714" y="1076240"/>
            <a:ext cx="6322415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chemeClr val="lt2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How Did Facebook Use MVC?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6C1916-4FAC-3E4B-8C6B-1BB98B2E8146}"/>
              </a:ext>
            </a:extLst>
          </p:cNvPr>
          <p:cNvGrpSpPr/>
          <p:nvPr/>
        </p:nvGrpSpPr>
        <p:grpSpPr>
          <a:xfrm>
            <a:off x="4513658" y="3391242"/>
            <a:ext cx="1014052" cy="1129551"/>
            <a:chOff x="5548186" y="2090366"/>
            <a:chExt cx="2268000" cy="212624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4D9D8C-E82E-9944-B895-B7A0990CB6C3}"/>
                </a:ext>
              </a:extLst>
            </p:cNvPr>
            <p:cNvSpPr/>
            <p:nvPr/>
          </p:nvSpPr>
          <p:spPr>
            <a:xfrm>
              <a:off x="5548184" y="2809337"/>
              <a:ext cx="2268000" cy="15628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ED7700-CA20-0449-BEB9-4C1C5C1F1786}"/>
                </a:ext>
              </a:extLst>
            </p:cNvPr>
            <p:cNvSpPr/>
            <p:nvPr/>
          </p:nvSpPr>
          <p:spPr>
            <a:xfrm>
              <a:off x="5548184" y="3429000"/>
              <a:ext cx="2268000" cy="15628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1F785D-F681-114E-BF22-F7815978B6C3}"/>
                </a:ext>
              </a:extLst>
            </p:cNvPr>
            <p:cNvSpPr/>
            <p:nvPr/>
          </p:nvSpPr>
          <p:spPr>
            <a:xfrm rot="18729104">
              <a:off x="5623662" y="3072117"/>
              <a:ext cx="2126242" cy="1627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577EB8D-C67F-A44E-8B23-37EC3D49F9A0}"/>
              </a:ext>
            </a:extLst>
          </p:cNvPr>
          <p:cNvGrpSpPr/>
          <p:nvPr/>
        </p:nvGrpSpPr>
        <p:grpSpPr>
          <a:xfrm>
            <a:off x="401757" y="3065601"/>
            <a:ext cx="3554447" cy="1780833"/>
            <a:chOff x="401757" y="3065601"/>
            <a:chExt cx="3554447" cy="178083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C5DE13-C581-8045-81B5-2F9D5191B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5956" y="3272675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612A1EB-787A-ED40-A015-CE554182D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2209" y="3138640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FF65FFA-3DB1-0042-9043-2D533E72C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5843" y="3144677"/>
              <a:ext cx="420948" cy="174992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51FAF80-9C37-734C-BA4F-4FAE03E3E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4779" y="3511132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0A438E8-7C0F-3841-A8B3-7525C488B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1033" y="3377097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F4ED553-72B1-7043-8792-4A5AE3BD5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8610" y="3754860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DCBEAE-F7F7-ED4E-90D0-CE13E2592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4863" y="3620825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D39FE28-27A1-264D-8222-F03AC37F0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6657" y="4005894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F5E9C90-8B23-FA4A-9C1C-ACB541E17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2910" y="3871860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B2F853E-B7DC-D549-9ADC-1135ADE92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5700" y="4270094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AF7E0C9-A5AF-B74F-9E84-DF79F35DF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953" y="4136059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F49F44B-9F49-D444-B36B-FA0C95ABA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4779" y="4401442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2D4C001-702C-7E49-8AF0-CB20319AA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0971" y="4497174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06E75E-865B-B647-B475-3D5C4D0B0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8463" y="4637318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8BDD2DD-8BB6-364E-91EA-1E376850A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2209" y="4756262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27CA7AF-602F-6E44-B0F0-71295DDBB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890" y="3344611"/>
              <a:ext cx="378091" cy="410249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8CE2FDD-E06C-0442-8053-69D47BFD4EDF}"/>
                </a:ext>
              </a:extLst>
            </p:cNvPr>
            <p:cNvCxnSpPr>
              <a:cxnSpLocks/>
            </p:cNvCxnSpPr>
            <p:nvPr/>
          </p:nvCxnSpPr>
          <p:spPr>
            <a:xfrm>
              <a:off x="2774779" y="3377097"/>
              <a:ext cx="462136" cy="905550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8275A45-CB86-9D42-B6F0-3C9D8D857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1953" y="3584060"/>
              <a:ext cx="398953" cy="217579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4EE377E-3F7E-2C46-8CE7-90D3CD6CA633}"/>
                </a:ext>
              </a:extLst>
            </p:cNvPr>
            <p:cNvCxnSpPr>
              <a:cxnSpLocks/>
            </p:cNvCxnSpPr>
            <p:nvPr/>
          </p:nvCxnSpPr>
          <p:spPr>
            <a:xfrm>
              <a:off x="2823841" y="4099903"/>
              <a:ext cx="395458" cy="456145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864A7A2-5426-0A45-BE67-31492129A738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>
              <a:off x="2752209" y="4327975"/>
              <a:ext cx="483406" cy="351378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7156013-F686-644D-9803-940E6AD4E1A6}"/>
                </a:ext>
              </a:extLst>
            </p:cNvPr>
            <p:cNvSpPr/>
            <p:nvPr/>
          </p:nvSpPr>
          <p:spPr>
            <a:xfrm>
              <a:off x="401757" y="3766672"/>
              <a:ext cx="624250" cy="334162"/>
            </a:xfrm>
            <a:prstGeom prst="roundRect">
              <a:avLst/>
            </a:prstGeom>
            <a:solidFill>
              <a:srgbClr val="75B6C8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Action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F975BD3-20B8-6649-971A-8235A07B89B0}"/>
                </a:ext>
              </a:extLst>
            </p:cNvPr>
            <p:cNvSpPr/>
            <p:nvPr/>
          </p:nvSpPr>
          <p:spPr>
            <a:xfrm>
              <a:off x="1310420" y="3766672"/>
              <a:ext cx="624250" cy="334162"/>
            </a:xfrm>
            <a:prstGeom prst="roundRect">
              <a:avLst/>
            </a:prstGeom>
            <a:solidFill>
              <a:srgbClr val="3E3E3E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204FE9C-9727-974E-8EFF-F50D2A7F6ED0}"/>
                </a:ext>
              </a:extLst>
            </p:cNvPr>
            <p:cNvSpPr/>
            <p:nvPr/>
          </p:nvSpPr>
          <p:spPr>
            <a:xfrm>
              <a:off x="2127959" y="4512272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33A4776-5B5F-AA4A-AABA-4B367D950408}"/>
                </a:ext>
              </a:extLst>
            </p:cNvPr>
            <p:cNvSpPr/>
            <p:nvPr/>
          </p:nvSpPr>
          <p:spPr>
            <a:xfrm>
              <a:off x="2161593" y="4260978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D47B1B1-A4F6-904D-A47A-ABBDC617C97C}"/>
                </a:ext>
              </a:extLst>
            </p:cNvPr>
            <p:cNvSpPr/>
            <p:nvPr/>
          </p:nvSpPr>
          <p:spPr>
            <a:xfrm>
              <a:off x="2224718" y="4011678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596601F-9757-1E40-96FC-FC580DBCF200}"/>
                </a:ext>
              </a:extLst>
            </p:cNvPr>
            <p:cNvSpPr/>
            <p:nvPr/>
          </p:nvSpPr>
          <p:spPr>
            <a:xfrm>
              <a:off x="2127960" y="3065601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8FD20AD-A645-5445-9C69-1E40F77DDDB2}"/>
                </a:ext>
              </a:extLst>
            </p:cNvPr>
            <p:cNvSpPr/>
            <p:nvPr/>
          </p:nvSpPr>
          <p:spPr>
            <a:xfrm>
              <a:off x="2161593" y="3301692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2A9B6F4-B072-344A-BE8B-9EBCB11F8441}"/>
                </a:ext>
              </a:extLst>
            </p:cNvPr>
            <p:cNvSpPr/>
            <p:nvPr/>
          </p:nvSpPr>
          <p:spPr>
            <a:xfrm>
              <a:off x="2199640" y="3536116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531A11F-151B-2540-A07B-EB9B23AABD6C}"/>
                </a:ext>
              </a:extLst>
            </p:cNvPr>
            <p:cNvSpPr/>
            <p:nvPr/>
          </p:nvSpPr>
          <p:spPr>
            <a:xfrm>
              <a:off x="2248709" y="3766672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D906EEE-CF6C-5B49-9F40-BD37E06A08DC}"/>
                </a:ext>
              </a:extLst>
            </p:cNvPr>
            <p:cNvSpPr/>
            <p:nvPr/>
          </p:nvSpPr>
          <p:spPr>
            <a:xfrm>
              <a:off x="3211204" y="4512272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0D52624-EC4A-7A47-A87A-6F72774A0ADC}"/>
                </a:ext>
              </a:extLst>
            </p:cNvPr>
            <p:cNvSpPr/>
            <p:nvPr/>
          </p:nvSpPr>
          <p:spPr>
            <a:xfrm>
              <a:off x="3244838" y="4260978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A1ED062-6D58-2143-AED6-78937A9DCBDF}"/>
                </a:ext>
              </a:extLst>
            </p:cNvPr>
            <p:cNvSpPr/>
            <p:nvPr/>
          </p:nvSpPr>
          <p:spPr>
            <a:xfrm>
              <a:off x="3307963" y="4011678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6E8C2B2-5029-DB46-95FE-AB2FE6873CF0}"/>
                </a:ext>
              </a:extLst>
            </p:cNvPr>
            <p:cNvSpPr/>
            <p:nvPr/>
          </p:nvSpPr>
          <p:spPr>
            <a:xfrm>
              <a:off x="3211204" y="3065601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View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B0E2164-DDEB-5841-A6DF-784947D52E5B}"/>
                </a:ext>
              </a:extLst>
            </p:cNvPr>
            <p:cNvSpPr/>
            <p:nvPr/>
          </p:nvSpPr>
          <p:spPr>
            <a:xfrm>
              <a:off x="3244838" y="3301692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8AFEE85-5CBE-7946-ABF6-9539A004DE60}"/>
                </a:ext>
              </a:extLst>
            </p:cNvPr>
            <p:cNvSpPr/>
            <p:nvPr/>
          </p:nvSpPr>
          <p:spPr>
            <a:xfrm>
              <a:off x="3282885" y="3536116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D05C038-587A-AE4D-8561-404B8CCEFD27}"/>
                </a:ext>
              </a:extLst>
            </p:cNvPr>
            <p:cNvSpPr/>
            <p:nvPr/>
          </p:nvSpPr>
          <p:spPr>
            <a:xfrm>
              <a:off x="3331954" y="3766672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022C70-FA9A-3648-B2BC-8A77C3FFA5F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1026007" y="3933753"/>
              <a:ext cx="284413" cy="0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27CA6BC-7057-A949-BCB0-A528C84D7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0305" y="3349692"/>
              <a:ext cx="197761" cy="581085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0D14671-C58C-AE4D-8F52-1E6F004E0286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1934670" y="3610008"/>
              <a:ext cx="235344" cy="323746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F162997-20DF-A540-8371-5E3C425A9AD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1934670" y="3801639"/>
              <a:ext cx="249245" cy="132114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6FC2D-61F0-BA4B-BD3E-4B10C94D003C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1934670" y="3933753"/>
              <a:ext cx="314039" cy="0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CB0D5FA-D527-F546-9655-E8536EDBD94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934670" y="3933753"/>
              <a:ext cx="284413" cy="157168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D4FE4A3-0794-DA42-AAC3-A6E3E5FE8B8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934670" y="3933753"/>
              <a:ext cx="237945" cy="357905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53881E7-F60F-5D4F-844A-17FC36055A81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934670" y="3933753"/>
              <a:ext cx="202932" cy="607806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D3BDB8C-6160-244A-B2CD-818F71947774}"/>
                </a:ext>
              </a:extLst>
            </p:cNvPr>
            <p:cNvSpPr txBox="1"/>
            <p:nvPr/>
          </p:nvSpPr>
          <p:spPr>
            <a:xfrm>
              <a:off x="1285676" y="3816849"/>
              <a:ext cx="6912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8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Controller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B76CBA1-05F0-F344-9465-19976A09CC3F}"/>
              </a:ext>
            </a:extLst>
          </p:cNvPr>
          <p:cNvGrpSpPr/>
          <p:nvPr/>
        </p:nvGrpSpPr>
        <p:grpSpPr>
          <a:xfrm>
            <a:off x="6013263" y="3299180"/>
            <a:ext cx="2675718" cy="1313675"/>
            <a:chOff x="6013263" y="3299180"/>
            <a:chExt cx="2675718" cy="131367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F58DF02-0BF2-2448-A8CA-861074A8E2DD}"/>
                </a:ext>
              </a:extLst>
            </p:cNvPr>
            <p:cNvGrpSpPr/>
            <p:nvPr/>
          </p:nvGrpSpPr>
          <p:grpSpPr>
            <a:xfrm rot="16200000" flipH="1" flipV="1">
              <a:off x="7947692" y="3700653"/>
              <a:ext cx="540448" cy="111886"/>
              <a:chOff x="3887900" y="1306815"/>
              <a:chExt cx="2214004" cy="554403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C9CDE41-3B70-BE4B-AF10-8DB66A67E3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61588" y="280527"/>
                <a:ext cx="0" cy="2080633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2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34" name="Block Arc 133">
                <a:extLst>
                  <a:ext uri="{FF2B5EF4-FFF2-40B4-BE49-F238E27FC236}">
                    <a16:creationId xmlns:a16="http://schemas.microsoft.com/office/drawing/2014/main" id="{8F393B6A-86F5-8E4A-ADA9-928713F45C80}"/>
                  </a:ext>
                </a:extLst>
              </p:cNvPr>
              <p:cNvSpPr/>
              <p:nvPr/>
            </p:nvSpPr>
            <p:spPr>
              <a:xfrm rot="20083973">
                <a:off x="3887900" y="1306815"/>
                <a:ext cx="360002" cy="554403"/>
              </a:xfrm>
              <a:prstGeom prst="blockArc">
                <a:avLst>
                  <a:gd name="adj1" fmla="val 13650417"/>
                  <a:gd name="adj2" fmla="val 17146003"/>
                  <a:gd name="adj3" fmla="val 1666"/>
                </a:avLst>
              </a:prstGeom>
              <a:solidFill>
                <a:sysClr val="windowText" lastClr="000000"/>
              </a:solidFill>
              <a:ln w="22225" cap="flat" cmpd="thickThin" algn="ctr">
                <a:solidFill>
                  <a:schemeClr val="tx2"/>
                </a:solidFill>
                <a:prstDash val="solid"/>
              </a:ln>
              <a:effectLst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FBF0DD0-CE72-CE4C-A426-C5F88727A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120" y="3477275"/>
              <a:ext cx="577221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tailEnd type="triangle"/>
            </a:ln>
            <a:effectLst/>
          </p:spPr>
        </p:cxn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DDB16485-C606-684E-A642-57B99DF2B912}"/>
                </a:ext>
              </a:extLst>
            </p:cNvPr>
            <p:cNvSpPr/>
            <p:nvPr/>
          </p:nvSpPr>
          <p:spPr>
            <a:xfrm>
              <a:off x="7659120" y="4133962"/>
              <a:ext cx="886363" cy="478893"/>
            </a:xfrm>
            <a:prstGeom prst="roundRect">
              <a:avLst/>
            </a:prstGeom>
            <a:solidFill>
              <a:srgbClr val="8CE0FD">
                <a:alpha val="0"/>
              </a:srgbClr>
            </a:solidFill>
            <a:ln w="15875" cap="flat" cmpd="sng" algn="ctr">
              <a:solidFill>
                <a:sysClr val="windowText" lastClr="000000">
                  <a:alpha val="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173E8FF-9D4B-8944-9595-8E64578330F0}"/>
                </a:ext>
              </a:extLst>
            </p:cNvPr>
            <p:cNvCxnSpPr>
              <a:cxnSpLocks/>
              <a:stCxn id="129" idx="1"/>
              <a:endCxn id="127" idx="3"/>
            </p:cNvCxnSpPr>
            <p:nvPr/>
          </p:nvCxnSpPr>
          <p:spPr>
            <a:xfrm flipH="1">
              <a:off x="6918793" y="4278892"/>
              <a:ext cx="883825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tailEnd type="triangle"/>
            </a:ln>
            <a:effectLst/>
          </p:spPr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B27A98B-934F-1540-8A1B-0261398A222A}"/>
                </a:ext>
              </a:extLst>
            </p:cNvPr>
            <p:cNvGrpSpPr/>
            <p:nvPr/>
          </p:nvGrpSpPr>
          <p:grpSpPr>
            <a:xfrm>
              <a:off x="6436474" y="3477560"/>
              <a:ext cx="478822" cy="557521"/>
              <a:chOff x="3681353" y="1272099"/>
              <a:chExt cx="1787227" cy="225899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B5805F2-AD33-9840-9985-6ED5873173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1353" y="1419781"/>
                <a:ext cx="15506" cy="2111309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D0D71446-3A21-094C-94E9-89F849E6EF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1131" y="1272099"/>
                <a:ext cx="1627449" cy="18628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2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32" name="Block Arc 131">
                <a:extLst>
                  <a:ext uri="{FF2B5EF4-FFF2-40B4-BE49-F238E27FC236}">
                    <a16:creationId xmlns:a16="http://schemas.microsoft.com/office/drawing/2014/main" id="{460CC1B6-E9B9-5746-A8D5-843E98FAFB95}"/>
                  </a:ext>
                </a:extLst>
              </p:cNvPr>
              <p:cNvSpPr/>
              <p:nvPr/>
            </p:nvSpPr>
            <p:spPr>
              <a:xfrm rot="20083973">
                <a:off x="3704216" y="1286859"/>
                <a:ext cx="360000" cy="554400"/>
              </a:xfrm>
              <a:prstGeom prst="blockArc">
                <a:avLst>
                  <a:gd name="adj1" fmla="val 13650417"/>
                  <a:gd name="adj2" fmla="val 17146003"/>
                  <a:gd name="adj3" fmla="val 1666"/>
                </a:avLst>
              </a:prstGeom>
              <a:solidFill>
                <a:sysClr val="windowText" lastClr="000000"/>
              </a:solidFill>
              <a:ln w="22225" cap="flat" cmpd="thickThin" algn="ctr">
                <a:solidFill>
                  <a:schemeClr val="tx2"/>
                </a:solidFill>
                <a:prstDash val="solid"/>
              </a:ln>
              <a:effectLst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36F27A0F-ED72-454D-B57C-E4F19B33EBF4}"/>
                </a:ext>
              </a:extLst>
            </p:cNvPr>
            <p:cNvSpPr/>
            <p:nvPr/>
          </p:nvSpPr>
          <p:spPr>
            <a:xfrm>
              <a:off x="6919283" y="3299180"/>
              <a:ext cx="884006" cy="479319"/>
            </a:xfrm>
            <a:prstGeom prst="roundRect">
              <a:avLst/>
            </a:prstGeom>
            <a:solidFill>
              <a:srgbClr val="FDD34D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A8C6D906-5DE8-A44F-9D48-090A911543CC}"/>
                </a:ext>
              </a:extLst>
            </p:cNvPr>
            <p:cNvSpPr/>
            <p:nvPr/>
          </p:nvSpPr>
          <p:spPr>
            <a:xfrm>
              <a:off x="6013263" y="4039446"/>
              <a:ext cx="905530" cy="478892"/>
            </a:xfrm>
            <a:prstGeom prst="roundRect">
              <a:avLst/>
            </a:prstGeom>
            <a:solidFill>
              <a:srgbClr val="6EEA85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Controller</a:t>
              </a: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0D3354AE-2417-E54B-848A-9B7517B012D1}"/>
                </a:ext>
              </a:extLst>
            </p:cNvPr>
            <p:cNvSpPr/>
            <p:nvPr/>
          </p:nvSpPr>
          <p:spPr>
            <a:xfrm>
              <a:off x="6107540" y="4131030"/>
              <a:ext cx="693569" cy="332664"/>
            </a:xfrm>
            <a:prstGeom prst="roundRect">
              <a:avLst/>
            </a:prstGeom>
            <a:noFill/>
            <a:ln w="0" cap="flat" cmpd="sng" algn="ctr">
              <a:solidFill>
                <a:sysClr val="windowText" lastClr="000000">
                  <a:alpha val="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2D39767E-2389-3A44-A5F6-3E30B70EB1C6}"/>
                </a:ext>
              </a:extLst>
            </p:cNvPr>
            <p:cNvSpPr/>
            <p:nvPr/>
          </p:nvSpPr>
          <p:spPr>
            <a:xfrm>
              <a:off x="7802618" y="4039445"/>
              <a:ext cx="886363" cy="478893"/>
            </a:xfrm>
            <a:prstGeom prst="roundRect">
              <a:avLst/>
            </a:prstGeom>
            <a:solidFill>
              <a:srgbClr val="8CE0FD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View</a:t>
              </a:r>
              <a:endParaRPr kumimoji="0" lang="en-IL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17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337F3BC-949C-3F4D-A35E-26363778B2C5}"/>
              </a:ext>
            </a:extLst>
          </p:cNvPr>
          <p:cNvGrpSpPr/>
          <p:nvPr/>
        </p:nvGrpSpPr>
        <p:grpSpPr>
          <a:xfrm>
            <a:off x="0" y="0"/>
            <a:ext cx="8946171" cy="4962360"/>
            <a:chOff x="0" y="0"/>
            <a:chExt cx="8946171" cy="49623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F12E8D-1B65-C943-8141-ABCAB20D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1644"/>
              <a:ext cx="4365851" cy="14482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5249F5-40EB-D04F-9BDD-17964122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848" y="61821"/>
              <a:ext cx="4754323" cy="14482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33F8D3-63E2-8C47-A772-7E8632B94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5" t="-4161" r="55623" b="-1"/>
            <a:stretch/>
          </p:blipFill>
          <p:spPr>
            <a:xfrm>
              <a:off x="5829305" y="3244416"/>
              <a:ext cx="3014694" cy="171794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02D81E-840A-0E41-A402-534D5C8C3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286" y="3432034"/>
              <a:ext cx="5588226" cy="137254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3D469D8-A685-6D43-8F91-E85D6F363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621" y="2272079"/>
              <a:ext cx="5372034" cy="94601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0B8867-E270-1141-89DB-B5816A10C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133475" cy="4000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E2F8C6-5F48-DE4E-AEFC-CDC421B9F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8971"/>
            <a:stretch/>
          </p:blipFill>
          <p:spPr>
            <a:xfrm>
              <a:off x="5345084" y="1812379"/>
              <a:ext cx="3548224" cy="101656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2740A6-2C4F-0445-BE32-58EB6649A11E}"/>
                </a:ext>
              </a:extLst>
            </p:cNvPr>
            <p:cNvSpPr/>
            <p:nvPr/>
          </p:nvSpPr>
          <p:spPr>
            <a:xfrm>
              <a:off x="0" y="400050"/>
              <a:ext cx="165100" cy="187202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I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1073A7-7B49-3544-A89E-0B48E0400186}"/>
                </a:ext>
              </a:extLst>
            </p:cNvPr>
            <p:cNvSpPr/>
            <p:nvPr/>
          </p:nvSpPr>
          <p:spPr>
            <a:xfrm>
              <a:off x="4200751" y="0"/>
              <a:ext cx="165100" cy="187202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511855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10B8867-E270-1141-89DB-B5816A10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3475" cy="4000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E13EEB-3C66-574C-BB16-455984EAAEB2}"/>
              </a:ext>
            </a:extLst>
          </p:cNvPr>
          <p:cNvGrpSpPr/>
          <p:nvPr/>
        </p:nvGrpSpPr>
        <p:grpSpPr>
          <a:xfrm>
            <a:off x="1246909" y="859392"/>
            <a:ext cx="6540246" cy="3745858"/>
            <a:chOff x="1246909" y="859392"/>
            <a:chExt cx="6540246" cy="37458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258479-699C-8046-B786-34A88BF6A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89"/>
            <a:stretch/>
          </p:blipFill>
          <p:spPr>
            <a:xfrm>
              <a:off x="1246909" y="859392"/>
              <a:ext cx="6540246" cy="367104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DA99DA-1D5C-5A4D-A585-9EE6DF05DD39}"/>
                </a:ext>
              </a:extLst>
            </p:cNvPr>
            <p:cNvSpPr/>
            <p:nvPr/>
          </p:nvSpPr>
          <p:spPr>
            <a:xfrm>
              <a:off x="1356845" y="1305097"/>
              <a:ext cx="189322" cy="33001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993106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0"/>
          <p:cNvSpPr txBox="1"/>
          <p:nvPr/>
        </p:nvSpPr>
        <p:spPr>
          <a:xfrm>
            <a:off x="632300" y="1899200"/>
            <a:ext cx="3648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Final Thoughts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pic>
        <p:nvPicPr>
          <p:cNvPr id="701" name="Google Shape;70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75" y="923877"/>
            <a:ext cx="7143777" cy="334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24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0"/>
          <p:cNvSpPr txBox="1"/>
          <p:nvPr/>
        </p:nvSpPr>
        <p:spPr>
          <a:xfrm>
            <a:off x="499295" y="822208"/>
            <a:ext cx="5685373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Should You Use Redux?​</a:t>
            </a:r>
          </a:p>
          <a:p>
            <a:pPr lvl="0"/>
            <a:b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pic>
        <p:nvPicPr>
          <p:cNvPr id="6" name="Google Shape;342;p64">
            <a:extLst>
              <a:ext uri="{FF2B5EF4-FFF2-40B4-BE49-F238E27FC236}">
                <a16:creationId xmlns:a16="http://schemas.microsoft.com/office/drawing/2014/main" id="{506FC5DF-C11C-E94D-9613-465BBF8E39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2682"/>
          <a:stretch/>
        </p:blipFill>
        <p:spPr>
          <a:xfrm>
            <a:off x="5054969" y="822208"/>
            <a:ext cx="4089031" cy="22119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23;p85">
            <a:extLst>
              <a:ext uri="{FF2B5EF4-FFF2-40B4-BE49-F238E27FC236}">
                <a16:creationId xmlns:a16="http://schemas.microsoft.com/office/drawing/2014/main" id="{E341A2C1-D2AC-D84A-8A26-CABA05FD51C1}"/>
              </a:ext>
            </a:extLst>
          </p:cNvPr>
          <p:cNvSpPr txBox="1"/>
          <p:nvPr/>
        </p:nvSpPr>
        <p:spPr>
          <a:xfrm>
            <a:off x="558277" y="2498953"/>
            <a:ext cx="6997992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tx2"/>
              </a:buClr>
            </a:pPr>
            <a:r>
              <a:rPr lang="en-US" sz="1500" b="1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Here are some suggestions on when it makes sense to use Redux: 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tx2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You have reasonable amounts of data changing over time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tx2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You need a single source of truth for your state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tx2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You find that keeping all your state in a top-level component is no longer sufficient</a:t>
            </a:r>
          </a:p>
        </p:txBody>
      </p:sp>
    </p:spTree>
    <p:extLst>
      <p:ext uri="{BB962C8B-B14F-4D97-AF65-F5344CB8AC3E}">
        <p14:creationId xmlns:p14="http://schemas.microsoft.com/office/powerpoint/2010/main" val="2986228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0"/>
          <p:cNvSpPr txBox="1"/>
          <p:nvPr/>
        </p:nvSpPr>
        <p:spPr>
          <a:xfrm>
            <a:off x="632300" y="1899200"/>
            <a:ext cx="3648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Thank</a:t>
            </a:r>
            <a:endParaRPr sz="4800" b="1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You!</a:t>
            </a:r>
            <a:endParaRPr sz="4800" b="1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pic>
        <p:nvPicPr>
          <p:cNvPr id="701" name="Google Shape;70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75" y="923877"/>
            <a:ext cx="7143777" cy="33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0;p100">
            <a:extLst>
              <a:ext uri="{FF2B5EF4-FFF2-40B4-BE49-F238E27FC236}">
                <a16:creationId xmlns:a16="http://schemas.microsoft.com/office/drawing/2014/main" id="{0B8A87A6-1441-CD40-ACC0-FA5D0F71B24D}"/>
              </a:ext>
            </a:extLst>
          </p:cNvPr>
          <p:cNvSpPr txBox="1"/>
          <p:nvPr/>
        </p:nvSpPr>
        <p:spPr>
          <a:xfrm>
            <a:off x="632300" y="4183875"/>
            <a:ext cx="429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Any questions?</a:t>
            </a:r>
            <a:endParaRPr sz="1500" i="1" dirty="0">
              <a:solidFill>
                <a:srgbClr val="FFFFFF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/>
          <p:nvPr/>
        </p:nvSpPr>
        <p:spPr>
          <a:xfrm>
            <a:off x="822337" y="3041660"/>
            <a:ext cx="501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What were the alternatives before Redux</a:t>
            </a:r>
          </a:p>
          <a:p>
            <a:pPr marL="171450" lvl="5" indent="-171450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Bidirectional vs Unidirectional data flow</a:t>
            </a:r>
          </a:p>
          <a:p>
            <a:pPr marL="171450" lvl="5" indent="-171450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The relationship between MVC, Flux and Redux</a:t>
            </a:r>
          </a:p>
        </p:txBody>
      </p:sp>
      <p:sp>
        <p:nvSpPr>
          <p:cNvPr id="7" name="Google Shape;364;p66">
            <a:extLst>
              <a:ext uri="{FF2B5EF4-FFF2-40B4-BE49-F238E27FC236}">
                <a16:creationId xmlns:a16="http://schemas.microsoft.com/office/drawing/2014/main" id="{3EEC1C9B-205C-8649-A352-A760BC69A704}"/>
              </a:ext>
            </a:extLst>
          </p:cNvPr>
          <p:cNvSpPr txBox="1"/>
          <p:nvPr/>
        </p:nvSpPr>
        <p:spPr>
          <a:xfrm>
            <a:off x="632299" y="1899200"/>
            <a:ext cx="577681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has changed the way modern UI applications are built.</a:t>
            </a: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But is it a new concept? Or maybe it's been there all along?</a:t>
            </a: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Join us as we answer this question and learn more about </a:t>
            </a:r>
            <a:r>
              <a:rPr lang="en-US" sz="1200" b="1" dirty="0" err="1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Redux's</a:t>
            </a: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 history!</a:t>
            </a: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Our session will include the following topics:</a:t>
            </a: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endParaRPr lang="en-US" sz="12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E7AFD-07C2-4945-AD04-D23A4A401157}"/>
              </a:ext>
            </a:extLst>
          </p:cNvPr>
          <p:cNvSpPr txBox="1"/>
          <p:nvPr/>
        </p:nvSpPr>
        <p:spPr>
          <a:xfrm>
            <a:off x="632299" y="1172283"/>
            <a:ext cx="7547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2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Short description for session agenda</a:t>
            </a:r>
          </a:p>
        </p:txBody>
      </p:sp>
    </p:spTree>
    <p:extLst>
      <p:ext uri="{BB962C8B-B14F-4D97-AF65-F5344CB8AC3E}">
        <p14:creationId xmlns:p14="http://schemas.microsoft.com/office/powerpoint/2010/main" val="1162095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0"/>
          <p:cNvSpPr txBox="1"/>
          <p:nvPr/>
        </p:nvSpPr>
        <p:spPr>
          <a:xfrm>
            <a:off x="632300" y="879782"/>
            <a:ext cx="364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Resources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0BD937-4F3D-8E4B-B483-41A6755A70A1}"/>
              </a:ext>
            </a:extLst>
          </p:cNvPr>
          <p:cNvSpPr txBox="1">
            <a:spLocks/>
          </p:cNvSpPr>
          <p:nvPr/>
        </p:nvSpPr>
        <p:spPr>
          <a:xfrm>
            <a:off x="632299" y="1847177"/>
            <a:ext cx="5918129" cy="3066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itchFamily="2" charset="2"/>
              <a:buChar char="Ø"/>
            </a:pPr>
            <a:r>
              <a:rPr lang="en-US" sz="1600" dirty="0">
                <a:solidFill>
                  <a:sysClr val="window" lastClr="FFFFFF"/>
                </a:solidFill>
                <a:latin typeface="Tw Cen MT" panose="020B0602020104020603"/>
                <a:hlinkClick r:id="rId3"/>
              </a:rPr>
              <a:t>https://www.youtube.com/watch?v=nYkdrAPrdcw</a:t>
            </a:r>
            <a:endParaRPr lang="en-US" sz="1600" dirty="0">
              <a:solidFill>
                <a:sysClr val="window" lastClr="FFFFFF"/>
              </a:solidFill>
              <a:latin typeface="Tw Cen MT" panose="020B0602020104020603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4"/>
              </a:rPr>
              <a:t>https://www.martinfowler.com/eaaDev/uiArchs.html#Model-view-presentermvp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5"/>
              </a:rPr>
              <a:t>http://ceur-ws.org/Vol-610/paper11.pdf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6"/>
              </a:rPr>
              <a:t>https://www.infoq.com/news/2014/05/facebook-mvc-flux/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7"/>
              </a:rPr>
              <a:t>https://www.reddit.com/r/programming/comments/25nrb5/comment/chj2fzc/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8"/>
              </a:rPr>
              <a:t>https://stackoverflow.com/questions/2056/what-are-mvp-and-mvc-and-what-is-the-difference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9"/>
              </a:rPr>
              <a:t>https://github.com/facebook/flux/tree/main/examples/flux-concepts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10"/>
              </a:rPr>
              <a:t>https://youtube.com/watch?v=xsSnOQynTHs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lang="en-US" sz="1600" dirty="0">
                <a:solidFill>
                  <a:sysClr val="window" lastClr="FFFFFF"/>
                </a:solidFill>
                <a:latin typeface="Tw Cen MT" panose="020B0602020104020603"/>
              </a:rPr>
              <a:t>https://</a:t>
            </a:r>
            <a:r>
              <a:rPr lang="en-US" sz="1600" dirty="0" err="1">
                <a:solidFill>
                  <a:sysClr val="window" lastClr="FFFFFF"/>
                </a:solidFill>
                <a:latin typeface="Tw Cen MT" panose="020B0602020104020603"/>
              </a:rPr>
              <a:t>stackoverflow.com</a:t>
            </a:r>
            <a:r>
              <a:rPr lang="en-US" sz="1600" dirty="0">
                <a:solidFill>
                  <a:sysClr val="window" lastClr="FFFFFF"/>
                </a:solidFill>
                <a:latin typeface="Tw Cen MT" panose="020B0602020104020603"/>
              </a:rPr>
              <a:t>/questions/32461229/why-use-redux-over-</a:t>
            </a:r>
            <a:r>
              <a:rPr lang="en-US" sz="1600" dirty="0" err="1">
                <a:solidFill>
                  <a:sysClr val="window" lastClr="FFFFFF"/>
                </a:solidFill>
                <a:latin typeface="Tw Cen MT" panose="020B0602020104020603"/>
              </a:rPr>
              <a:t>facebook</a:t>
            </a:r>
            <a:r>
              <a:rPr lang="en-US" sz="1600" dirty="0">
                <a:solidFill>
                  <a:sysClr val="window" lastClr="FFFFFF"/>
                </a:solidFill>
                <a:latin typeface="Tw Cen MT" panose="020B0602020104020603"/>
              </a:rPr>
              <a:t>-flux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80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/>
          <p:nvPr/>
        </p:nvSpPr>
        <p:spPr>
          <a:xfrm>
            <a:off x="625852" y="3236087"/>
            <a:ext cx="501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65960F-7383-AE4B-9916-FDA0895557B2}"/>
              </a:ext>
            </a:extLst>
          </p:cNvPr>
          <p:cNvGrpSpPr/>
          <p:nvPr/>
        </p:nvGrpSpPr>
        <p:grpSpPr>
          <a:xfrm>
            <a:off x="3401630" y="3285505"/>
            <a:ext cx="1092862" cy="1193480"/>
            <a:chOff x="3401630" y="3285505"/>
            <a:chExt cx="1092862" cy="1193480"/>
          </a:xfrm>
        </p:grpSpPr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ED8196AA-19DC-044D-9D2C-BB4FCCEEB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01630" y="4068220"/>
              <a:ext cx="1092862" cy="410765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7C3074E-83AE-0647-9A67-593EE77EA7AA}"/>
                </a:ext>
              </a:extLst>
            </p:cNvPr>
            <p:cNvSpPr txBox="1"/>
            <p:nvPr/>
          </p:nvSpPr>
          <p:spPr>
            <a:xfrm>
              <a:off x="3564784" y="3285505"/>
              <a:ext cx="766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Wix Madefor Text App" panose="020B0503020203020203" pitchFamily="34" charset="0"/>
                  <a:ea typeface="+mn-ea"/>
                  <a:cs typeface="Wix Madefor Text App" panose="020B0503020203020203" pitchFamily="34" charset="0"/>
                </a:rPr>
                <a:t>Flux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7E08A2-1D40-0249-AA5D-BC7BCDD61D76}"/>
              </a:ext>
            </a:extLst>
          </p:cNvPr>
          <p:cNvGrpSpPr/>
          <p:nvPr/>
        </p:nvGrpSpPr>
        <p:grpSpPr>
          <a:xfrm>
            <a:off x="6059749" y="3285505"/>
            <a:ext cx="1099981" cy="1438280"/>
            <a:chOff x="6059749" y="3285505"/>
            <a:chExt cx="1099981" cy="1438280"/>
          </a:xfrm>
        </p:grpSpPr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74DB48D0-B851-C646-B223-B8DA77C2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32563" y="3823420"/>
              <a:ext cx="954353" cy="900365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B7D134D-3695-7246-99EC-198DC506413E}"/>
                </a:ext>
              </a:extLst>
            </p:cNvPr>
            <p:cNvSpPr txBox="1"/>
            <p:nvPr/>
          </p:nvSpPr>
          <p:spPr>
            <a:xfrm>
              <a:off x="6059749" y="3285505"/>
              <a:ext cx="1099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Wix Madefor Text App" panose="020B0503020203020203" pitchFamily="34" charset="0"/>
                  <a:ea typeface="+mn-ea"/>
                  <a:cs typeface="Wix Madefor Text App" panose="020B0503020203020203" pitchFamily="34" charset="0"/>
                </a:rPr>
                <a:t>Redux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9AA3FA-3D23-9841-A84C-44B2AE315047}"/>
              </a:ext>
            </a:extLst>
          </p:cNvPr>
          <p:cNvGrpSpPr/>
          <p:nvPr/>
        </p:nvGrpSpPr>
        <p:grpSpPr>
          <a:xfrm>
            <a:off x="879178" y="3295375"/>
            <a:ext cx="930184" cy="1423775"/>
            <a:chOff x="879178" y="3295375"/>
            <a:chExt cx="930184" cy="1423775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C883F99-C30F-D541-8B64-4039FA025844}"/>
                </a:ext>
              </a:extLst>
            </p:cNvPr>
            <p:cNvSpPr txBox="1"/>
            <p:nvPr/>
          </p:nvSpPr>
          <p:spPr>
            <a:xfrm>
              <a:off x="900139" y="3295375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Wix Madefor Text App" panose="020B0503020203020203" pitchFamily="34" charset="0"/>
                  <a:ea typeface="+mn-ea"/>
                  <a:cs typeface="Wix Madefor Text App" panose="020B0503020203020203" pitchFamily="34" charset="0"/>
                </a:rPr>
                <a:t>MVC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2D72254-D6AF-544C-A52B-142C60E16B22}"/>
                </a:ext>
              </a:extLst>
            </p:cNvPr>
            <p:cNvGrpSpPr/>
            <p:nvPr/>
          </p:nvGrpSpPr>
          <p:grpSpPr>
            <a:xfrm>
              <a:off x="879178" y="3881298"/>
              <a:ext cx="878443" cy="837852"/>
              <a:chOff x="900004" y="3881298"/>
              <a:chExt cx="878443" cy="837852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DE9FD89-A7DA-BD4C-BEB8-A7A66ADCFB84}"/>
                  </a:ext>
                </a:extLst>
              </p:cNvPr>
              <p:cNvSpPr/>
              <p:nvPr/>
            </p:nvSpPr>
            <p:spPr>
              <a:xfrm>
                <a:off x="1232337" y="3881298"/>
                <a:ext cx="223041" cy="217753"/>
              </a:xfrm>
              <a:prstGeom prst="ellipse">
                <a:avLst/>
              </a:prstGeom>
              <a:solidFill>
                <a:srgbClr val="9ACD4C"/>
              </a:solidFill>
              <a:ln w="15875" cap="flat" cmpd="sng" algn="ctr">
                <a:solidFill>
                  <a:srgbClr val="9ACD4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19084DC-CEA2-AA46-8A1A-3F47AF7B9516}"/>
                  </a:ext>
                </a:extLst>
              </p:cNvPr>
              <p:cNvSpPr/>
              <p:nvPr/>
            </p:nvSpPr>
            <p:spPr>
              <a:xfrm>
                <a:off x="1555406" y="4348868"/>
                <a:ext cx="223041" cy="217753"/>
              </a:xfrm>
              <a:prstGeom prst="ellipse">
                <a:avLst/>
              </a:prstGeom>
              <a:solidFill>
                <a:srgbClr val="D35940"/>
              </a:solidFill>
              <a:ln w="15875" cap="flat" cmpd="sng" algn="ctr">
                <a:solidFill>
                  <a:srgbClr val="D3594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M</a:t>
                </a:r>
                <a:endParaRPr kumimoji="0" lang="en-I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ACCBEAC-3934-8A40-A270-12B2DF561B85}"/>
                  </a:ext>
                </a:extLst>
              </p:cNvPr>
              <p:cNvSpPr/>
              <p:nvPr/>
            </p:nvSpPr>
            <p:spPr>
              <a:xfrm>
                <a:off x="900004" y="4353122"/>
                <a:ext cx="223041" cy="217753"/>
              </a:xfrm>
              <a:prstGeom prst="ellipse">
                <a:avLst/>
              </a:prstGeom>
              <a:solidFill>
                <a:srgbClr val="FAA93A"/>
              </a:solidFill>
              <a:ln w="15875" cap="flat" cmpd="sng" algn="ctr">
                <a:solidFill>
                  <a:srgbClr val="FAA93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V</a:t>
                </a:r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92F2DBD5-C9B2-9E47-B213-1427FF906604}"/>
                  </a:ext>
                </a:extLst>
              </p:cNvPr>
              <p:cNvSpPr/>
              <p:nvPr/>
            </p:nvSpPr>
            <p:spPr>
              <a:xfrm rot="461381">
                <a:off x="1189561" y="3981169"/>
                <a:ext cx="536400" cy="561600"/>
              </a:xfrm>
              <a:prstGeom prst="arc">
                <a:avLst>
                  <a:gd name="adj1" fmla="val 16685148"/>
                  <a:gd name="adj2" fmla="val 0"/>
                </a:avLst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CA5E3D9E-9CFE-4344-B45A-7E81024FE692}"/>
                  </a:ext>
                </a:extLst>
              </p:cNvPr>
              <p:cNvSpPr/>
              <p:nvPr/>
            </p:nvSpPr>
            <p:spPr>
              <a:xfrm rot="8133023">
                <a:off x="1070346" y="4157550"/>
                <a:ext cx="536400" cy="561600"/>
              </a:xfrm>
              <a:prstGeom prst="arc">
                <a:avLst>
                  <a:gd name="adj1" fmla="val 15989360"/>
                  <a:gd name="adj2" fmla="val 0"/>
                </a:avLst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9DFCF7B8-4A65-9842-A355-897626DC5CC0}"/>
                  </a:ext>
                </a:extLst>
              </p:cNvPr>
              <p:cNvSpPr/>
              <p:nvPr/>
            </p:nvSpPr>
            <p:spPr>
              <a:xfrm rot="15470918">
                <a:off x="983729" y="3982015"/>
                <a:ext cx="536400" cy="561600"/>
              </a:xfrm>
              <a:prstGeom prst="arc">
                <a:avLst>
                  <a:gd name="adj1" fmla="val 16685148"/>
                  <a:gd name="adj2" fmla="val 0"/>
                </a:avLst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0" name="Google Shape;364;p66">
            <a:extLst>
              <a:ext uri="{FF2B5EF4-FFF2-40B4-BE49-F238E27FC236}">
                <a16:creationId xmlns:a16="http://schemas.microsoft.com/office/drawing/2014/main" id="{CA7A7582-8F02-614A-B298-060F208B1533}"/>
              </a:ext>
            </a:extLst>
          </p:cNvPr>
          <p:cNvSpPr txBox="1"/>
          <p:nvPr/>
        </p:nvSpPr>
        <p:spPr>
          <a:xfrm>
            <a:off x="816727" y="1056024"/>
            <a:ext cx="714275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The Evolution of</a:t>
            </a:r>
          </a:p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UI Architecture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95A2365-9224-6049-AF37-F18BFAD120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102"/>
          <a:stretch/>
        </p:blipFill>
        <p:spPr>
          <a:xfrm>
            <a:off x="7794452" y="747340"/>
            <a:ext cx="451414" cy="23241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A7396F28-073A-8A4B-A8B0-BB66306B70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784" r="28319"/>
          <a:stretch/>
        </p:blipFill>
        <p:spPr>
          <a:xfrm>
            <a:off x="7159730" y="707520"/>
            <a:ext cx="451413" cy="23241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93DCDBC4-6BE4-D846-ACCF-292B5B37AA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422"/>
          <a:stretch/>
        </p:blipFill>
        <p:spPr>
          <a:xfrm>
            <a:off x="6295692" y="707520"/>
            <a:ext cx="680729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364;p66">
            <a:extLst>
              <a:ext uri="{FF2B5EF4-FFF2-40B4-BE49-F238E27FC236}">
                <a16:creationId xmlns:a16="http://schemas.microsoft.com/office/drawing/2014/main" id="{CA7A7582-8F02-614A-B298-060F208B1533}"/>
              </a:ext>
            </a:extLst>
          </p:cNvPr>
          <p:cNvSpPr txBox="1"/>
          <p:nvPr/>
        </p:nvSpPr>
        <p:spPr>
          <a:xfrm>
            <a:off x="313127" y="949560"/>
            <a:ext cx="746758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has changed the way modern UI applications are built.</a:t>
            </a:r>
          </a:p>
          <a:p>
            <a:pPr lvl="0"/>
            <a:r>
              <a:rPr lang="en-US" sz="2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But is it a new concept? </a:t>
            </a:r>
          </a:p>
          <a:p>
            <a:pPr lvl="0"/>
            <a:r>
              <a:rPr lang="en-US" sz="2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Or maybe it's been there all along?</a:t>
            </a:r>
          </a:p>
        </p:txBody>
      </p:sp>
      <p:pic>
        <p:nvPicPr>
          <p:cNvPr id="7" name="Google Shape;480;p80">
            <a:extLst>
              <a:ext uri="{FF2B5EF4-FFF2-40B4-BE49-F238E27FC236}">
                <a16:creationId xmlns:a16="http://schemas.microsoft.com/office/drawing/2014/main" id="{F9E366AF-6364-084D-B81D-106DB319E5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408781" y="3763575"/>
            <a:ext cx="1296144" cy="76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7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342;p64">
            <a:extLst>
              <a:ext uri="{FF2B5EF4-FFF2-40B4-BE49-F238E27FC236}">
                <a16:creationId xmlns:a16="http://schemas.microsoft.com/office/drawing/2014/main" id="{44C96183-2161-9C4C-971B-D1C1132B3A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2682"/>
          <a:stretch/>
        </p:blipFill>
        <p:spPr>
          <a:xfrm>
            <a:off x="3824685" y="550359"/>
            <a:ext cx="5319316" cy="301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364;p66">
            <a:extLst>
              <a:ext uri="{FF2B5EF4-FFF2-40B4-BE49-F238E27FC236}">
                <a16:creationId xmlns:a16="http://schemas.microsoft.com/office/drawing/2014/main" id="{CA7A7582-8F02-614A-B298-060F208B1533}"/>
              </a:ext>
            </a:extLst>
          </p:cNvPr>
          <p:cNvSpPr txBox="1"/>
          <p:nvPr/>
        </p:nvSpPr>
        <p:spPr>
          <a:xfrm>
            <a:off x="313127" y="949560"/>
            <a:ext cx="557099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Today’s  </a:t>
            </a:r>
          </a:p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	Agenda</a:t>
            </a:r>
          </a:p>
        </p:txBody>
      </p:sp>
      <p:sp>
        <p:nvSpPr>
          <p:cNvPr id="17" name="Google Shape;575;p90">
            <a:extLst>
              <a:ext uri="{FF2B5EF4-FFF2-40B4-BE49-F238E27FC236}">
                <a16:creationId xmlns:a16="http://schemas.microsoft.com/office/drawing/2014/main" id="{6B651BD2-971C-F14D-B131-455B1E02586E}"/>
              </a:ext>
            </a:extLst>
          </p:cNvPr>
          <p:cNvSpPr txBox="1"/>
          <p:nvPr/>
        </p:nvSpPr>
        <p:spPr>
          <a:xfrm>
            <a:off x="764932" y="4293493"/>
            <a:ext cx="464280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→        What were the alternatives 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             before Redux</a:t>
            </a:r>
            <a:endParaRPr sz="1500" dirty="0">
              <a:solidFill>
                <a:schemeClr val="tx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sp>
        <p:nvSpPr>
          <p:cNvPr id="19" name="Google Shape;575;p90">
            <a:extLst>
              <a:ext uri="{FF2B5EF4-FFF2-40B4-BE49-F238E27FC236}">
                <a16:creationId xmlns:a16="http://schemas.microsoft.com/office/drawing/2014/main" id="{0B69F8ED-D68F-5D4F-8F22-017297056C18}"/>
              </a:ext>
            </a:extLst>
          </p:cNvPr>
          <p:cNvSpPr txBox="1"/>
          <p:nvPr/>
        </p:nvSpPr>
        <p:spPr>
          <a:xfrm>
            <a:off x="764932" y="3320108"/>
            <a:ext cx="358772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→        Th</a:t>
            </a:r>
            <a:r>
              <a:rPr lang="en-US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e </a:t>
            </a: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relationship between MVC,  </a:t>
            </a:r>
            <a:endParaRPr lang="en-US" sz="1500" b="1" dirty="0">
              <a:solidFill>
                <a:schemeClr val="tx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pPr lvl="0">
              <a:lnSpc>
                <a:spcPct val="130000"/>
              </a:lnSpc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            </a:t>
            </a:r>
            <a:r>
              <a:rPr lang="en-US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Flux and Redux</a:t>
            </a:r>
            <a:endParaRPr lang="en-US" sz="1500" dirty="0">
              <a:solidFill>
                <a:schemeClr val="tx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sp>
        <p:nvSpPr>
          <p:cNvPr id="22" name="Google Shape;575;p90">
            <a:extLst>
              <a:ext uri="{FF2B5EF4-FFF2-40B4-BE49-F238E27FC236}">
                <a16:creationId xmlns:a16="http://schemas.microsoft.com/office/drawing/2014/main" id="{83CA94F6-AEC7-0A46-85C6-E5B298470EB3}"/>
              </a:ext>
            </a:extLst>
          </p:cNvPr>
          <p:cNvSpPr txBox="1"/>
          <p:nvPr/>
        </p:nvSpPr>
        <p:spPr>
          <a:xfrm>
            <a:off x="4791342" y="3320108"/>
            <a:ext cx="453436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→        Bidirectional VS Unidirectional 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            data flow</a:t>
            </a:r>
            <a:endParaRPr sz="1500" dirty="0">
              <a:solidFill>
                <a:schemeClr val="tx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  <p:extLst>
      <p:ext uri="{BB962C8B-B14F-4D97-AF65-F5344CB8AC3E}">
        <p14:creationId xmlns:p14="http://schemas.microsoft.com/office/powerpoint/2010/main" val="5791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364;p66">
            <a:extLst>
              <a:ext uri="{FF2B5EF4-FFF2-40B4-BE49-F238E27FC236}">
                <a16:creationId xmlns:a16="http://schemas.microsoft.com/office/drawing/2014/main" id="{CA7A7582-8F02-614A-B298-060F208B1533}"/>
              </a:ext>
            </a:extLst>
          </p:cNvPr>
          <p:cNvSpPr txBox="1"/>
          <p:nvPr/>
        </p:nvSpPr>
        <p:spPr>
          <a:xfrm>
            <a:off x="2988753" y="1905869"/>
            <a:ext cx="3166495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96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183392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1"/>
          <p:cNvSpPr txBox="1"/>
          <p:nvPr/>
        </p:nvSpPr>
        <p:spPr>
          <a:xfrm>
            <a:off x="632300" y="1080000"/>
            <a:ext cx="4740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MVC </a:t>
            </a:r>
            <a:endParaRPr sz="3200" b="1" dirty="0">
              <a:solidFill>
                <a:schemeClr val="dk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491" name="Google Shape;491;p81"/>
          <p:cNvSpPr txBox="1"/>
          <p:nvPr/>
        </p:nvSpPr>
        <p:spPr>
          <a:xfrm>
            <a:off x="468173" y="1888333"/>
            <a:ext cx="4766175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</a:rPr>
              <a:t>In 1979, Trygve Reenskaug introduced to the world the MVC pattern.</a:t>
            </a:r>
          </a:p>
          <a:p>
            <a:pPr marL="133350">
              <a:buClr>
                <a:schemeClr val="dk1"/>
              </a:buClr>
              <a:buSzPts val="1500"/>
            </a:pPr>
            <a:endParaRPr lang="he-IL" sz="1600" i="1" dirty="0">
              <a:solidFill>
                <a:schemeClr val="dk1"/>
              </a:solidFill>
              <a:latin typeface="Wix Madefor Text"/>
              <a:cs typeface="Wix Madefor Text"/>
            </a:endParaRPr>
          </a:p>
          <a:p>
            <a:pPr marL="133350">
              <a:lnSpc>
                <a:spcPct val="150000"/>
              </a:lnSpc>
              <a:buClr>
                <a:schemeClr val="dk1"/>
              </a:buClr>
              <a:buSzPts val="1500"/>
            </a:pPr>
            <a:r>
              <a:rPr lang="en-US" sz="1800" b="1" dirty="0">
                <a:solidFill>
                  <a:schemeClr val="dk1"/>
                </a:solidFill>
                <a:latin typeface="Wix Madefor Text"/>
                <a:cs typeface="Wix Madefor Text"/>
              </a:rPr>
              <a:t>What is MVC?</a:t>
            </a: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</a:rPr>
              <a:t>A software architectural pattern that separates an application into three main logical components - Model View Controller.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AEB09-4E73-0D46-B3CA-82A8E86A43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990" y="984796"/>
            <a:ext cx="1984837" cy="2596279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2699">
              <a:schemeClr val="accent1">
                <a:alpha val="0"/>
              </a:schemeClr>
            </a:glow>
            <a:outerShdw blurRad="50800" dist="50800" dir="5400000" sx="35000" sy="35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254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07DC5-9955-AE45-8D26-CD4A82EAD185}"/>
              </a:ext>
            </a:extLst>
          </p:cNvPr>
          <p:cNvSpPr txBox="1"/>
          <p:nvPr/>
        </p:nvSpPr>
        <p:spPr>
          <a:xfrm>
            <a:off x="6905905" y="3589888"/>
            <a:ext cx="1422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Trygve Reenskaug</a:t>
            </a:r>
            <a:endParaRPr lang="en-IL" sz="11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DFD44-14DC-E347-99F8-97FC237A7916}"/>
              </a:ext>
            </a:extLst>
          </p:cNvPr>
          <p:cNvSpPr txBox="1"/>
          <p:nvPr/>
        </p:nvSpPr>
        <p:spPr>
          <a:xfrm>
            <a:off x="6949875" y="4088905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The creator of MVC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Born – June 21, 1930</a:t>
            </a:r>
            <a:endParaRPr lang="en-IL" sz="10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20303C"/>
      </a:dk1>
      <a:lt1>
        <a:srgbClr val="733CA6"/>
      </a:lt1>
      <a:dk2>
        <a:srgbClr val="FF514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20303C"/>
    </a:dk1>
    <a:lt1>
      <a:srgbClr val="733CA6"/>
    </a:lt1>
    <a:dk2>
      <a:srgbClr val="FF514D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6641</TotalTime>
  <Words>1542</Words>
  <Application>Microsoft Macintosh PowerPoint</Application>
  <PresentationFormat>On-screen Show (16:9)</PresentationFormat>
  <Paragraphs>280</Paragraphs>
  <Slides>40</Slides>
  <Notes>34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Wix Madefor Text</vt:lpstr>
      <vt:lpstr>Arial</vt:lpstr>
      <vt:lpstr>Helvetica Neue</vt:lpstr>
      <vt:lpstr>Wingdings</vt:lpstr>
      <vt:lpstr>Wix Madefor Display</vt:lpstr>
      <vt:lpstr>Menlo</vt:lpstr>
      <vt:lpstr>Wix Madefor Display App</vt:lpstr>
      <vt:lpstr>AkayaKanadaka</vt:lpstr>
      <vt:lpstr>Wix Madefor Text App</vt:lpstr>
      <vt:lpstr>Tw Cen MT</vt:lpstr>
      <vt:lpstr>Simple Light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Israel Zablianov</cp:lastModifiedBy>
  <cp:revision>6</cp:revision>
  <dcterms:modified xsi:type="dcterms:W3CDTF">2022-08-25T08:50:22Z</dcterms:modified>
</cp:coreProperties>
</file>